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E54-132F-4B20-AFED-B9A4FAD1BA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2BBF5-88C7-4042-A22D-174D9E5FA6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8CF373-A996-478E-9037-40CAB7A23C46}"/>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93C70025-7FF7-4010-8ED2-1851B8032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EA5106-1FC9-4A46-91B9-369CBD54A7CB}"/>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2541198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7D64-DB2C-41C0-A523-C308814AF7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AFF2CF-508B-45D4-A34A-EB784EC70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F8C3D-2C93-4066-8E11-31D6DA204BFB}"/>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0EEBD4BB-97A5-4524-A512-9612B7DAB0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BA862D-E46D-4CEB-BFE9-324FDEC01318}"/>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392018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47CCB2-D667-41E9-AA01-E6FC6146AE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DA6026-3E6F-44FF-B87A-C3CFC91D94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610B0A-EA92-45A7-BB27-CF30F815BA5F}"/>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5FD2DD31-615F-4792-9F6C-C4448FC866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366A3-34CE-4B72-ADEE-230B55060E85}"/>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98847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8DAA-26AA-4923-8482-4E13AA3151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364CA4-51DE-4669-B2DC-655D8A77E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FD3154-9538-4D3C-81AF-0EA0DD0AB7A9}"/>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F3DC0A89-B832-4AC6-B4CF-B664B94D0F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C64069-9FFD-42A3-A48B-667D43DB0D10}"/>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617727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EAFA-0176-45FC-8517-77BE02E499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E9EB25-2C0A-4589-A18C-5E67D90719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71D4B-C40A-413C-94E3-3CDA8AC8ECD8}"/>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CEC34B65-027C-437F-8D3C-F741C3AFF0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80641-17EC-4FFB-B714-E94C54F199F0}"/>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174001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11C6-2A6A-4945-A24D-6DE3EFA969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0F0C19-A1B9-4A6F-AA6F-EB84BFC7AC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39D39A-702B-47D4-9BB9-874712330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ADBBD9-F7FA-4AE6-AAD8-0C5A91C7737F}"/>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6" name="Footer Placeholder 5">
            <a:extLst>
              <a:ext uri="{FF2B5EF4-FFF2-40B4-BE49-F238E27FC236}">
                <a16:creationId xmlns:a16="http://schemas.microsoft.com/office/drawing/2014/main" id="{A75516F4-C2E5-4FDB-A698-7BAA45B1B5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87C367-8053-4DED-9099-706C37203F4F}"/>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3064819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B2BE-D3B4-4E11-856E-51E78526DF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FBDC08-E437-4BF6-8402-1DEF3FA45E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CBAC69-F681-4B23-838F-CB98A0ACE2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611C98-8CA9-44D0-A9C1-134123E0E3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80A68F-6D44-43EC-8615-0F02658863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982FF9-66E5-4236-8F5A-2A3B0AECAB71}"/>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8" name="Footer Placeholder 7">
            <a:extLst>
              <a:ext uri="{FF2B5EF4-FFF2-40B4-BE49-F238E27FC236}">
                <a16:creationId xmlns:a16="http://schemas.microsoft.com/office/drawing/2014/main" id="{3C77D85C-B4C2-4313-871D-B769D0C01A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AE3E37-7E47-4690-B482-363CE3B2FE1C}"/>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198983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8B7B9-BA91-4459-AB7E-4A87B3C053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F02875-F7FE-488B-8B2C-BBF117B3A9FA}"/>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4" name="Footer Placeholder 3">
            <a:extLst>
              <a:ext uri="{FF2B5EF4-FFF2-40B4-BE49-F238E27FC236}">
                <a16:creationId xmlns:a16="http://schemas.microsoft.com/office/drawing/2014/main" id="{0B9AFEE6-471F-4FDC-A61F-96F0F86887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76C554-0684-4E74-85B2-C53724A15E92}"/>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2801193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F5ADA1-69E8-401C-97C2-BE498A21004F}"/>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3" name="Footer Placeholder 2">
            <a:extLst>
              <a:ext uri="{FF2B5EF4-FFF2-40B4-BE49-F238E27FC236}">
                <a16:creationId xmlns:a16="http://schemas.microsoft.com/office/drawing/2014/main" id="{732D7536-9456-4C3A-A0C6-4AF404C9F3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2AB6DE-AFE2-4B8A-8AA6-8C272FEC5699}"/>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221434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5D79-724E-4C08-B44A-D1FDD94205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123CE7-603B-452A-85F8-C376444487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F24945-4D8F-47DE-944C-C552E53E0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088F58-62C0-487E-838D-DFB2A5A3F284}"/>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6" name="Footer Placeholder 5">
            <a:extLst>
              <a:ext uri="{FF2B5EF4-FFF2-40B4-BE49-F238E27FC236}">
                <a16:creationId xmlns:a16="http://schemas.microsoft.com/office/drawing/2014/main" id="{EC516148-41DA-49A2-87F9-E6260DCC10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70EA3B-713A-44E7-A135-4AE058F480C9}"/>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210498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48FC-72E2-4471-AA1F-F719A6F63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A12E35-5A03-4B49-B223-BE94AEEEA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9CA186-4547-44F4-A8F9-581E6215E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7C4CA-CE10-4B5B-94CD-D9E35FB2B347}"/>
              </a:ext>
            </a:extLst>
          </p:cNvPr>
          <p:cNvSpPr>
            <a:spLocks noGrp="1"/>
          </p:cNvSpPr>
          <p:nvPr>
            <p:ph type="dt" sz="half" idx="10"/>
          </p:nvPr>
        </p:nvSpPr>
        <p:spPr/>
        <p:txBody>
          <a:bodyPr/>
          <a:lstStyle/>
          <a:p>
            <a:fld id="{00C9FCC8-EF5B-4792-A4D4-E3529287318B}" type="datetimeFigureOut">
              <a:rPr lang="en-IN" smtClean="0"/>
              <a:t>23-06-2021</a:t>
            </a:fld>
            <a:endParaRPr lang="en-IN"/>
          </a:p>
        </p:txBody>
      </p:sp>
      <p:sp>
        <p:nvSpPr>
          <p:cNvPr id="6" name="Footer Placeholder 5">
            <a:extLst>
              <a:ext uri="{FF2B5EF4-FFF2-40B4-BE49-F238E27FC236}">
                <a16:creationId xmlns:a16="http://schemas.microsoft.com/office/drawing/2014/main" id="{EFB1F7A2-723F-4BC6-8268-241067D38A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D8591-86A9-412E-9085-011489CB16A2}"/>
              </a:ext>
            </a:extLst>
          </p:cNvPr>
          <p:cNvSpPr>
            <a:spLocks noGrp="1"/>
          </p:cNvSpPr>
          <p:nvPr>
            <p:ph type="sldNum" sz="quarter" idx="12"/>
          </p:nvPr>
        </p:nvSpPr>
        <p:spPr/>
        <p:txBody>
          <a:bodyPr/>
          <a:lstStyle/>
          <a:p>
            <a:fld id="{52B58971-70CA-4160-85EF-667FDABB7F3A}" type="slidenum">
              <a:rPr lang="en-IN" smtClean="0"/>
              <a:t>‹#›</a:t>
            </a:fld>
            <a:endParaRPr lang="en-IN"/>
          </a:p>
        </p:txBody>
      </p:sp>
    </p:spTree>
    <p:extLst>
      <p:ext uri="{BB962C8B-B14F-4D97-AF65-F5344CB8AC3E}">
        <p14:creationId xmlns:p14="http://schemas.microsoft.com/office/powerpoint/2010/main" val="2522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F8BBC-5CBB-44D9-8BD5-7E3F8470E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F17F41-3459-4A41-8F21-4265F9177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8EE9D-2935-4CFC-A884-EB4C07456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9FCC8-EF5B-4792-A4D4-E3529287318B}" type="datetimeFigureOut">
              <a:rPr lang="en-IN" smtClean="0"/>
              <a:t>23-06-2021</a:t>
            </a:fld>
            <a:endParaRPr lang="en-IN"/>
          </a:p>
        </p:txBody>
      </p:sp>
      <p:sp>
        <p:nvSpPr>
          <p:cNvPr id="5" name="Footer Placeholder 4">
            <a:extLst>
              <a:ext uri="{FF2B5EF4-FFF2-40B4-BE49-F238E27FC236}">
                <a16:creationId xmlns:a16="http://schemas.microsoft.com/office/drawing/2014/main" id="{2E746EE4-7833-4B01-B82E-9E82B1E3AC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28636C-03F9-4F41-8875-C3380ECE8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58971-70CA-4160-85EF-667FDABB7F3A}" type="slidenum">
              <a:rPr lang="en-IN" smtClean="0"/>
              <a:t>‹#›</a:t>
            </a:fld>
            <a:endParaRPr lang="en-IN"/>
          </a:p>
        </p:txBody>
      </p:sp>
    </p:spTree>
    <p:extLst>
      <p:ext uri="{BB962C8B-B14F-4D97-AF65-F5344CB8AC3E}">
        <p14:creationId xmlns:p14="http://schemas.microsoft.com/office/powerpoint/2010/main" val="2872641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9EC9-D756-492E-8625-697FFC78B92E}"/>
              </a:ext>
            </a:extLst>
          </p:cNvPr>
          <p:cNvSpPr>
            <a:spLocks noGrp="1"/>
          </p:cNvSpPr>
          <p:nvPr>
            <p:ph type="ctrTitle"/>
          </p:nvPr>
        </p:nvSpPr>
        <p:spPr/>
        <p:txBody>
          <a:bodyPr/>
          <a:lstStyle/>
          <a:p>
            <a:r>
              <a:rPr lang="en-US" b="1" dirty="0">
                <a:solidFill>
                  <a:srgbClr val="FF0000"/>
                </a:solidFill>
              </a:rPr>
              <a:t>String Handling</a:t>
            </a:r>
            <a:endParaRPr lang="en-IN" b="1" dirty="0">
              <a:solidFill>
                <a:srgbClr val="FF0000"/>
              </a:solidFill>
            </a:endParaRPr>
          </a:p>
        </p:txBody>
      </p:sp>
      <p:sp>
        <p:nvSpPr>
          <p:cNvPr id="3" name="Subtitle 2">
            <a:extLst>
              <a:ext uri="{FF2B5EF4-FFF2-40B4-BE49-F238E27FC236}">
                <a16:creationId xmlns:a16="http://schemas.microsoft.com/office/drawing/2014/main" id="{7E79F9DA-55FB-4162-88A4-781A91D273E2}"/>
              </a:ext>
            </a:extLst>
          </p:cNvPr>
          <p:cNvSpPr>
            <a:spLocks noGrp="1"/>
          </p:cNvSpPr>
          <p:nvPr>
            <p:ph type="subTitle" idx="1"/>
          </p:nvPr>
        </p:nvSpPr>
        <p:spPr>
          <a:xfrm>
            <a:off x="1524000" y="4235084"/>
            <a:ext cx="9144000" cy="1655762"/>
          </a:xfrm>
        </p:spPr>
        <p:txBody>
          <a:bodyPr/>
          <a:lstStyle/>
          <a:p>
            <a:r>
              <a:rPr lang="en-US" dirty="0"/>
              <a:t>Abhishek S. Rao</a:t>
            </a:r>
            <a:endParaRPr lang="en-IN" dirty="0"/>
          </a:p>
        </p:txBody>
      </p:sp>
    </p:spTree>
    <p:extLst>
      <p:ext uri="{BB962C8B-B14F-4D97-AF65-F5344CB8AC3E}">
        <p14:creationId xmlns:p14="http://schemas.microsoft.com/office/powerpoint/2010/main" val="3584485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C62F-0E63-4D06-8B5D-C0A5F3796767}"/>
              </a:ext>
            </a:extLst>
          </p:cNvPr>
          <p:cNvSpPr>
            <a:spLocks noGrp="1"/>
          </p:cNvSpPr>
          <p:nvPr>
            <p:ph type="title"/>
          </p:nvPr>
        </p:nvSpPr>
        <p:spPr>
          <a:xfrm>
            <a:off x="838200" y="365125"/>
            <a:ext cx="10515600" cy="478937"/>
          </a:xfrm>
        </p:spPr>
        <p:txBody>
          <a:bodyPr>
            <a:normAutofit fontScale="90000"/>
          </a:bodyPr>
          <a:lstStyle/>
          <a:p>
            <a:pPr algn="ctr"/>
            <a:r>
              <a:rPr lang="en-IN" b="1" dirty="0">
                <a:solidFill>
                  <a:srgbClr val="FF0000"/>
                </a:solidFill>
              </a:rPr>
              <a:t>String Literals</a:t>
            </a:r>
            <a:endParaRPr lang="en-IN" dirty="0">
              <a:solidFill>
                <a:srgbClr val="FF0000"/>
              </a:solidFill>
            </a:endParaRPr>
          </a:p>
        </p:txBody>
      </p:sp>
      <p:sp>
        <p:nvSpPr>
          <p:cNvPr id="3" name="Content Placeholder 2">
            <a:extLst>
              <a:ext uri="{FF2B5EF4-FFF2-40B4-BE49-F238E27FC236}">
                <a16:creationId xmlns:a16="http://schemas.microsoft.com/office/drawing/2014/main" id="{9A84B987-61D5-468A-BF2A-ABE43E6FC9D2}"/>
              </a:ext>
            </a:extLst>
          </p:cNvPr>
          <p:cNvSpPr>
            <a:spLocks noGrp="1"/>
          </p:cNvSpPr>
          <p:nvPr>
            <p:ph idx="1"/>
          </p:nvPr>
        </p:nvSpPr>
        <p:spPr>
          <a:xfrm>
            <a:off x="351692" y="1009699"/>
            <a:ext cx="11465170" cy="4351338"/>
          </a:xfrm>
        </p:spPr>
        <p:txBody>
          <a:bodyPr/>
          <a:lstStyle/>
          <a:p>
            <a:pPr marL="0" indent="0" algn="just">
              <a:buNone/>
            </a:pPr>
            <a:r>
              <a:rPr lang="en-US" dirty="0">
                <a:latin typeface="Perpetua" panose="02020502060401020303" pitchFamily="18" charset="0"/>
              </a:rPr>
              <a:t>For each string literal in your program, Java automatically constructs a </a:t>
            </a:r>
            <a:r>
              <a:rPr lang="en-US" b="1" dirty="0">
                <a:latin typeface="Perpetua" panose="02020502060401020303" pitchFamily="18" charset="0"/>
              </a:rPr>
              <a:t>String </a:t>
            </a:r>
            <a:r>
              <a:rPr lang="en-US" dirty="0">
                <a:latin typeface="Perpetua" panose="02020502060401020303" pitchFamily="18" charset="0"/>
              </a:rPr>
              <a:t>object. Thus, you can use a string literal to initialize a </a:t>
            </a:r>
            <a:r>
              <a:rPr lang="en-US" b="1" dirty="0">
                <a:latin typeface="Perpetua" panose="02020502060401020303" pitchFamily="18" charset="0"/>
              </a:rPr>
              <a:t>String </a:t>
            </a:r>
            <a:r>
              <a:rPr lang="en-US" dirty="0">
                <a:latin typeface="Perpetua" panose="02020502060401020303" pitchFamily="18" charset="0"/>
              </a:rPr>
              <a:t>object. For example, the following code fragment creates two equivalent strings:</a:t>
            </a:r>
          </a:p>
          <a:p>
            <a:pPr marL="0" indent="0" algn="just">
              <a:buNone/>
            </a:pPr>
            <a:endParaRPr lang="en-IN" dirty="0">
              <a:latin typeface="Perpetua" panose="02020502060401020303" pitchFamily="18" charset="0"/>
            </a:endParaRPr>
          </a:p>
        </p:txBody>
      </p:sp>
      <p:pic>
        <p:nvPicPr>
          <p:cNvPr id="5" name="Picture 4">
            <a:extLst>
              <a:ext uri="{FF2B5EF4-FFF2-40B4-BE49-F238E27FC236}">
                <a16:creationId xmlns:a16="http://schemas.microsoft.com/office/drawing/2014/main" id="{2BB690F7-AC8A-4B23-8271-4205790EA213}"/>
              </a:ext>
            </a:extLst>
          </p:cNvPr>
          <p:cNvPicPr>
            <a:picLocks noChangeAspect="1"/>
          </p:cNvPicPr>
          <p:nvPr/>
        </p:nvPicPr>
        <p:blipFill>
          <a:blip r:embed="rId2"/>
          <a:stretch>
            <a:fillRect/>
          </a:stretch>
        </p:blipFill>
        <p:spPr>
          <a:xfrm>
            <a:off x="375138" y="2352682"/>
            <a:ext cx="8091401" cy="1544069"/>
          </a:xfrm>
          <a:prstGeom prst="rect">
            <a:avLst/>
          </a:prstGeom>
        </p:spPr>
      </p:pic>
      <p:pic>
        <p:nvPicPr>
          <p:cNvPr id="6" name="Picture 5">
            <a:extLst>
              <a:ext uri="{FF2B5EF4-FFF2-40B4-BE49-F238E27FC236}">
                <a16:creationId xmlns:a16="http://schemas.microsoft.com/office/drawing/2014/main" id="{90FAD3EB-8537-4008-B234-FF4BE50240DC}"/>
              </a:ext>
            </a:extLst>
          </p:cNvPr>
          <p:cNvPicPr>
            <a:picLocks noChangeAspect="1"/>
          </p:cNvPicPr>
          <p:nvPr/>
        </p:nvPicPr>
        <p:blipFill>
          <a:blip r:embed="rId3"/>
          <a:stretch>
            <a:fillRect/>
          </a:stretch>
        </p:blipFill>
        <p:spPr>
          <a:xfrm>
            <a:off x="351692" y="4546368"/>
            <a:ext cx="8091401" cy="357783"/>
          </a:xfrm>
          <a:prstGeom prst="rect">
            <a:avLst/>
          </a:prstGeom>
        </p:spPr>
      </p:pic>
    </p:spTree>
    <p:extLst>
      <p:ext uri="{BB962C8B-B14F-4D97-AF65-F5344CB8AC3E}">
        <p14:creationId xmlns:p14="http://schemas.microsoft.com/office/powerpoint/2010/main" val="420081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C20E-4DB2-4C04-A6A4-37A1967E7381}"/>
              </a:ext>
            </a:extLst>
          </p:cNvPr>
          <p:cNvSpPr>
            <a:spLocks noGrp="1"/>
          </p:cNvSpPr>
          <p:nvPr>
            <p:ph type="title"/>
          </p:nvPr>
        </p:nvSpPr>
        <p:spPr>
          <a:xfrm>
            <a:off x="838200" y="365125"/>
            <a:ext cx="10515600" cy="450801"/>
          </a:xfrm>
        </p:spPr>
        <p:txBody>
          <a:bodyPr>
            <a:normAutofit fontScale="90000"/>
          </a:bodyPr>
          <a:lstStyle/>
          <a:p>
            <a:pPr algn="ctr"/>
            <a:r>
              <a:rPr lang="en-IN" b="1" dirty="0">
                <a:solidFill>
                  <a:srgbClr val="FF0000"/>
                </a:solidFill>
              </a:rPr>
              <a:t>String Concatenation</a:t>
            </a:r>
            <a:endParaRPr lang="en-IN" dirty="0">
              <a:solidFill>
                <a:srgbClr val="FF0000"/>
              </a:solidFill>
            </a:endParaRPr>
          </a:p>
        </p:txBody>
      </p:sp>
      <p:sp>
        <p:nvSpPr>
          <p:cNvPr id="3" name="Content Placeholder 2">
            <a:extLst>
              <a:ext uri="{FF2B5EF4-FFF2-40B4-BE49-F238E27FC236}">
                <a16:creationId xmlns:a16="http://schemas.microsoft.com/office/drawing/2014/main" id="{1C524EC0-2EF0-4804-841D-B7C34981E026}"/>
              </a:ext>
            </a:extLst>
          </p:cNvPr>
          <p:cNvSpPr>
            <a:spLocks noGrp="1"/>
          </p:cNvSpPr>
          <p:nvPr>
            <p:ph idx="1"/>
          </p:nvPr>
        </p:nvSpPr>
        <p:spPr>
          <a:xfrm>
            <a:off x="838200" y="1069145"/>
            <a:ext cx="10515600" cy="5107818"/>
          </a:xfrm>
        </p:spPr>
        <p:txBody>
          <a:bodyPr/>
          <a:lstStyle/>
          <a:p>
            <a:pPr marL="0" indent="0" algn="just">
              <a:buNone/>
            </a:pPr>
            <a:r>
              <a:rPr lang="en-US" dirty="0">
                <a:latin typeface="Perpetua" panose="02020502060401020303" pitchFamily="18" charset="0"/>
              </a:rPr>
              <a:t>In general, Java does not allow operators to be applied to </a:t>
            </a:r>
            <a:r>
              <a:rPr lang="en-US" b="1" dirty="0">
                <a:latin typeface="Perpetua" panose="02020502060401020303" pitchFamily="18" charset="0"/>
              </a:rPr>
              <a:t>String </a:t>
            </a:r>
            <a:r>
              <a:rPr lang="en-US" dirty="0">
                <a:latin typeface="Perpetua" panose="02020502060401020303" pitchFamily="18" charset="0"/>
              </a:rPr>
              <a:t>objects. The one exception to this rule is the </a:t>
            </a:r>
            <a:r>
              <a:rPr lang="en-US" b="1" dirty="0">
                <a:latin typeface="Perpetua" panose="02020502060401020303" pitchFamily="18" charset="0"/>
              </a:rPr>
              <a:t>+ </a:t>
            </a:r>
            <a:r>
              <a:rPr lang="en-US" dirty="0">
                <a:latin typeface="Perpetua" panose="02020502060401020303" pitchFamily="18" charset="0"/>
              </a:rPr>
              <a:t>operator, which concatenates two strings, producing a </a:t>
            </a:r>
            <a:r>
              <a:rPr lang="en-US" b="1" dirty="0">
                <a:latin typeface="Perpetua" panose="02020502060401020303" pitchFamily="18" charset="0"/>
              </a:rPr>
              <a:t>String </a:t>
            </a:r>
            <a:r>
              <a:rPr lang="en-US" dirty="0">
                <a:latin typeface="Perpetua" panose="02020502060401020303" pitchFamily="18" charset="0"/>
              </a:rPr>
              <a:t>object as the result. This allows you to chain together a series of </a:t>
            </a:r>
            <a:r>
              <a:rPr lang="en-US" b="1" dirty="0">
                <a:latin typeface="Perpetua" panose="02020502060401020303" pitchFamily="18" charset="0"/>
              </a:rPr>
              <a:t>+ </a:t>
            </a:r>
            <a:r>
              <a:rPr lang="en-US" dirty="0">
                <a:latin typeface="Perpetua" panose="02020502060401020303" pitchFamily="18" charset="0"/>
              </a:rPr>
              <a:t>operations. For example, the following fragment concatenates three strings:</a:t>
            </a:r>
          </a:p>
          <a:p>
            <a:pPr marL="0" indent="0" algn="just">
              <a:buNone/>
            </a:pPr>
            <a:endParaRPr lang="en-IN" dirty="0">
              <a:latin typeface="Perpetua" panose="02020502060401020303" pitchFamily="18" charset="0"/>
            </a:endParaRPr>
          </a:p>
        </p:txBody>
      </p:sp>
      <p:pic>
        <p:nvPicPr>
          <p:cNvPr id="4" name="Picture 3">
            <a:extLst>
              <a:ext uri="{FF2B5EF4-FFF2-40B4-BE49-F238E27FC236}">
                <a16:creationId xmlns:a16="http://schemas.microsoft.com/office/drawing/2014/main" id="{68D81741-9AE7-4AC4-9333-5A783C789B07}"/>
              </a:ext>
            </a:extLst>
          </p:cNvPr>
          <p:cNvPicPr>
            <a:picLocks noChangeAspect="1"/>
          </p:cNvPicPr>
          <p:nvPr/>
        </p:nvPicPr>
        <p:blipFill>
          <a:blip r:embed="rId2"/>
          <a:stretch>
            <a:fillRect/>
          </a:stretch>
        </p:blipFill>
        <p:spPr>
          <a:xfrm>
            <a:off x="838200" y="3215647"/>
            <a:ext cx="8788646" cy="1117201"/>
          </a:xfrm>
          <a:prstGeom prst="rect">
            <a:avLst/>
          </a:prstGeom>
        </p:spPr>
      </p:pic>
    </p:spTree>
    <p:extLst>
      <p:ext uri="{BB962C8B-B14F-4D97-AF65-F5344CB8AC3E}">
        <p14:creationId xmlns:p14="http://schemas.microsoft.com/office/powerpoint/2010/main" val="2144159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984AAE-C6AF-495A-9B90-E00889F46B6D}"/>
              </a:ext>
            </a:extLst>
          </p:cNvPr>
          <p:cNvPicPr>
            <a:picLocks noChangeAspect="1"/>
          </p:cNvPicPr>
          <p:nvPr/>
        </p:nvPicPr>
        <p:blipFill>
          <a:blip r:embed="rId2"/>
          <a:stretch>
            <a:fillRect/>
          </a:stretch>
        </p:blipFill>
        <p:spPr>
          <a:xfrm>
            <a:off x="488723" y="386418"/>
            <a:ext cx="8416127" cy="3436902"/>
          </a:xfrm>
          <a:prstGeom prst="rect">
            <a:avLst/>
          </a:prstGeom>
        </p:spPr>
      </p:pic>
      <p:pic>
        <p:nvPicPr>
          <p:cNvPr id="5" name="Picture 4">
            <a:extLst>
              <a:ext uri="{FF2B5EF4-FFF2-40B4-BE49-F238E27FC236}">
                <a16:creationId xmlns:a16="http://schemas.microsoft.com/office/drawing/2014/main" id="{262C1228-71F4-40B0-BC14-05AAE30A9844}"/>
              </a:ext>
            </a:extLst>
          </p:cNvPr>
          <p:cNvPicPr>
            <a:picLocks noChangeAspect="1"/>
          </p:cNvPicPr>
          <p:nvPr/>
        </p:nvPicPr>
        <p:blipFill>
          <a:blip r:embed="rId3"/>
          <a:stretch>
            <a:fillRect/>
          </a:stretch>
        </p:blipFill>
        <p:spPr>
          <a:xfrm>
            <a:off x="488723" y="4470565"/>
            <a:ext cx="8641209" cy="1098459"/>
          </a:xfrm>
          <a:prstGeom prst="rect">
            <a:avLst/>
          </a:prstGeom>
        </p:spPr>
      </p:pic>
    </p:spTree>
    <p:extLst>
      <p:ext uri="{BB962C8B-B14F-4D97-AF65-F5344CB8AC3E}">
        <p14:creationId xmlns:p14="http://schemas.microsoft.com/office/powerpoint/2010/main" val="425376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CCE8-A8F0-4D57-B25B-C7060455FF3A}"/>
              </a:ext>
            </a:extLst>
          </p:cNvPr>
          <p:cNvSpPr>
            <a:spLocks noGrp="1"/>
          </p:cNvSpPr>
          <p:nvPr>
            <p:ph type="title"/>
          </p:nvPr>
        </p:nvSpPr>
        <p:spPr>
          <a:xfrm>
            <a:off x="838200" y="365126"/>
            <a:ext cx="10515600" cy="704020"/>
          </a:xfrm>
        </p:spPr>
        <p:txBody>
          <a:bodyPr/>
          <a:lstStyle/>
          <a:p>
            <a:pPr algn="ctr"/>
            <a:r>
              <a:rPr lang="en-IN" b="1" dirty="0">
                <a:solidFill>
                  <a:srgbClr val="FF0000"/>
                </a:solidFill>
              </a:rPr>
              <a:t>String Conversion and </a:t>
            </a:r>
            <a:r>
              <a:rPr lang="en-IN" b="1" dirty="0" err="1">
                <a:solidFill>
                  <a:srgbClr val="FF0000"/>
                </a:solidFill>
              </a:rPr>
              <a:t>toString</a:t>
            </a:r>
            <a:r>
              <a:rPr lang="en-IN" b="1" dirty="0">
                <a:solidFill>
                  <a:srgbClr val="FF0000"/>
                </a:solidFill>
              </a:rPr>
              <a:t>( )</a:t>
            </a:r>
            <a:endParaRPr lang="en-IN" dirty="0">
              <a:solidFill>
                <a:srgbClr val="FF0000"/>
              </a:solidFill>
            </a:endParaRPr>
          </a:p>
        </p:txBody>
      </p:sp>
      <p:sp>
        <p:nvSpPr>
          <p:cNvPr id="3" name="Content Placeholder 2">
            <a:extLst>
              <a:ext uri="{FF2B5EF4-FFF2-40B4-BE49-F238E27FC236}">
                <a16:creationId xmlns:a16="http://schemas.microsoft.com/office/drawing/2014/main" id="{A6E10F24-FECB-48E0-81EB-402D613AB78B}"/>
              </a:ext>
            </a:extLst>
          </p:cNvPr>
          <p:cNvSpPr>
            <a:spLocks noGrp="1"/>
          </p:cNvSpPr>
          <p:nvPr>
            <p:ph idx="1"/>
          </p:nvPr>
        </p:nvSpPr>
        <p:spPr>
          <a:xfrm>
            <a:off x="351693" y="1209822"/>
            <a:ext cx="11479236" cy="4967141"/>
          </a:xfrm>
        </p:spPr>
        <p:txBody>
          <a:bodyPr/>
          <a:lstStyle/>
          <a:p>
            <a:pPr marL="0" indent="0" algn="just">
              <a:buNone/>
            </a:pPr>
            <a:r>
              <a:rPr lang="en-US" dirty="0">
                <a:latin typeface="Perpetua" panose="02020502060401020303" pitchFamily="18" charset="0"/>
              </a:rPr>
              <a:t>When Java converts data into its string representation during concatenation, it does so by calling one of the overloaded versions of the string conversion method </a:t>
            </a:r>
            <a:r>
              <a:rPr lang="en-US" b="1" dirty="0" err="1">
                <a:latin typeface="Perpetua" panose="02020502060401020303" pitchFamily="18" charset="0"/>
              </a:rPr>
              <a:t>valueOf</a:t>
            </a:r>
            <a:r>
              <a:rPr lang="en-US" b="1" dirty="0">
                <a:latin typeface="Perpetua" panose="02020502060401020303" pitchFamily="18" charset="0"/>
              </a:rPr>
              <a:t>( ) </a:t>
            </a:r>
            <a:r>
              <a:rPr lang="en-US" dirty="0">
                <a:latin typeface="Perpetua" panose="02020502060401020303" pitchFamily="18" charset="0"/>
              </a:rPr>
              <a:t>defined by </a:t>
            </a:r>
            <a:r>
              <a:rPr lang="en-US" b="1" dirty="0">
                <a:latin typeface="Perpetua" panose="02020502060401020303" pitchFamily="18" charset="0"/>
              </a:rPr>
              <a:t>String</a:t>
            </a:r>
            <a:r>
              <a:rPr lang="en-US" dirty="0">
                <a:latin typeface="Perpetua" panose="02020502060401020303" pitchFamily="18" charset="0"/>
              </a:rPr>
              <a:t>. </a:t>
            </a:r>
            <a:r>
              <a:rPr lang="en-US" b="1" dirty="0" err="1">
                <a:latin typeface="Perpetua" panose="02020502060401020303" pitchFamily="18" charset="0"/>
              </a:rPr>
              <a:t>valueOf</a:t>
            </a:r>
            <a:r>
              <a:rPr lang="en-US" b="1" dirty="0">
                <a:latin typeface="Perpetua" panose="02020502060401020303" pitchFamily="18" charset="0"/>
              </a:rPr>
              <a:t>( ) </a:t>
            </a:r>
            <a:r>
              <a:rPr lang="en-US" dirty="0">
                <a:latin typeface="Perpetua" panose="02020502060401020303" pitchFamily="18" charset="0"/>
              </a:rPr>
              <a:t>is overloaded for all the primitive types and for type </a:t>
            </a:r>
            <a:r>
              <a:rPr lang="en-US" b="1" dirty="0">
                <a:latin typeface="Perpetua" panose="02020502060401020303" pitchFamily="18" charset="0"/>
              </a:rPr>
              <a:t>Object</a:t>
            </a:r>
            <a:r>
              <a:rPr lang="en-US" dirty="0">
                <a:latin typeface="Perpetua" panose="02020502060401020303" pitchFamily="18" charset="0"/>
              </a:rPr>
              <a:t>. </a:t>
            </a:r>
          </a:p>
          <a:p>
            <a:pPr marL="0" indent="0" algn="just">
              <a:buNone/>
            </a:pPr>
            <a:r>
              <a:rPr lang="en-US" dirty="0">
                <a:latin typeface="Perpetua" panose="02020502060401020303" pitchFamily="18" charset="0"/>
              </a:rPr>
              <a:t>For the primitive types, </a:t>
            </a:r>
            <a:r>
              <a:rPr lang="en-US" b="1" dirty="0" err="1">
                <a:latin typeface="Perpetua" panose="02020502060401020303" pitchFamily="18" charset="0"/>
              </a:rPr>
              <a:t>valueOf</a:t>
            </a:r>
            <a:r>
              <a:rPr lang="en-US" b="1" dirty="0">
                <a:latin typeface="Perpetua" panose="02020502060401020303" pitchFamily="18" charset="0"/>
              </a:rPr>
              <a:t>( ) </a:t>
            </a:r>
            <a:r>
              <a:rPr lang="en-US" dirty="0">
                <a:latin typeface="Perpetua" panose="02020502060401020303" pitchFamily="18" charset="0"/>
              </a:rPr>
              <a:t>returns a string that contains the human-readable equivalent of the value with which it is called. For objects, </a:t>
            </a:r>
            <a:r>
              <a:rPr lang="en-US" b="1" dirty="0" err="1">
                <a:latin typeface="Perpetua" panose="02020502060401020303" pitchFamily="18" charset="0"/>
              </a:rPr>
              <a:t>valueOf</a:t>
            </a:r>
            <a:r>
              <a:rPr lang="en-US" b="1" dirty="0">
                <a:latin typeface="Perpetua" panose="02020502060401020303" pitchFamily="18" charset="0"/>
              </a:rPr>
              <a:t>( ) </a:t>
            </a:r>
            <a:r>
              <a:rPr lang="en-US" dirty="0">
                <a:latin typeface="Perpetua" panose="02020502060401020303" pitchFamily="18" charset="0"/>
              </a:rPr>
              <a:t>calls the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method on the object.</a:t>
            </a:r>
            <a:endParaRPr lang="en-IN" dirty="0">
              <a:latin typeface="Perpetua" panose="02020502060401020303" pitchFamily="18" charset="0"/>
            </a:endParaRPr>
          </a:p>
        </p:txBody>
      </p:sp>
    </p:spTree>
    <p:extLst>
      <p:ext uri="{BB962C8B-B14F-4D97-AF65-F5344CB8AC3E}">
        <p14:creationId xmlns:p14="http://schemas.microsoft.com/office/powerpoint/2010/main" val="74516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72E363-EEDE-4252-A8D4-1C923E432E48}"/>
              </a:ext>
            </a:extLst>
          </p:cNvPr>
          <p:cNvSpPr>
            <a:spLocks noGrp="1"/>
          </p:cNvSpPr>
          <p:nvPr>
            <p:ph idx="1"/>
          </p:nvPr>
        </p:nvSpPr>
        <p:spPr>
          <a:xfrm>
            <a:off x="393895" y="365760"/>
            <a:ext cx="11422967" cy="5811203"/>
          </a:xfrm>
        </p:spPr>
        <p:txBody>
          <a:bodyPr>
            <a:normAutofit/>
          </a:bodyPr>
          <a:lstStyle/>
          <a:p>
            <a:pPr marL="0" indent="0" algn="just">
              <a:buNone/>
            </a:pPr>
            <a:r>
              <a:rPr lang="en-US" dirty="0">
                <a:latin typeface="Perpetua" panose="02020502060401020303" pitchFamily="18" charset="0"/>
              </a:rPr>
              <a:t>Every class implements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because it is defined by </a:t>
            </a:r>
            <a:r>
              <a:rPr lang="en-US" b="1" dirty="0">
                <a:latin typeface="Perpetua" panose="02020502060401020303" pitchFamily="18" charset="0"/>
              </a:rPr>
              <a:t>Object</a:t>
            </a:r>
            <a:r>
              <a:rPr lang="en-US" dirty="0">
                <a:latin typeface="Perpetua" panose="02020502060401020303" pitchFamily="18" charset="0"/>
              </a:rPr>
              <a:t>. However, the default implementation of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is seldom sufficient. For most important classes that you create, you will want to override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and provide your own string representations. Fortunately, this is easy to do. The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method has this </a:t>
            </a:r>
            <a:r>
              <a:rPr lang="en-IN" dirty="0">
                <a:latin typeface="Perpetua" panose="02020502060401020303" pitchFamily="18" charset="0"/>
              </a:rPr>
              <a:t>general form:</a:t>
            </a:r>
          </a:p>
          <a:p>
            <a:pPr marL="0" indent="0" algn="just">
              <a:buNone/>
            </a:pPr>
            <a:r>
              <a:rPr lang="en-IN" dirty="0">
                <a:latin typeface="Perpetua" panose="02020502060401020303" pitchFamily="18" charset="0"/>
              </a:rPr>
              <a:t>String </a:t>
            </a:r>
            <a:r>
              <a:rPr lang="en-IN" dirty="0" err="1">
                <a:latin typeface="Perpetua" panose="02020502060401020303" pitchFamily="18" charset="0"/>
              </a:rPr>
              <a:t>toString</a:t>
            </a:r>
            <a:r>
              <a:rPr lang="en-IN" dirty="0">
                <a:latin typeface="Perpetua" panose="02020502060401020303" pitchFamily="18" charset="0"/>
              </a:rPr>
              <a:t>( )</a:t>
            </a:r>
          </a:p>
          <a:p>
            <a:pPr marL="0" indent="0" algn="just">
              <a:buNone/>
            </a:pPr>
            <a:r>
              <a:rPr lang="en-US" dirty="0">
                <a:latin typeface="Perpetua" panose="02020502060401020303" pitchFamily="18" charset="0"/>
              </a:rPr>
              <a:t>To implement </a:t>
            </a:r>
            <a:r>
              <a:rPr lang="en-US" b="1" dirty="0" err="1">
                <a:latin typeface="Perpetua" panose="02020502060401020303" pitchFamily="18" charset="0"/>
              </a:rPr>
              <a:t>toString</a:t>
            </a:r>
            <a:r>
              <a:rPr lang="en-US" b="1" dirty="0">
                <a:latin typeface="Perpetua" panose="02020502060401020303" pitchFamily="18" charset="0"/>
              </a:rPr>
              <a:t>( )</a:t>
            </a:r>
            <a:r>
              <a:rPr lang="en-US" dirty="0">
                <a:latin typeface="Perpetua" panose="02020502060401020303" pitchFamily="18" charset="0"/>
              </a:rPr>
              <a:t>, simply return a </a:t>
            </a:r>
            <a:r>
              <a:rPr lang="en-US" b="1" dirty="0">
                <a:latin typeface="Perpetua" panose="02020502060401020303" pitchFamily="18" charset="0"/>
              </a:rPr>
              <a:t>String </a:t>
            </a:r>
            <a:r>
              <a:rPr lang="en-US" dirty="0">
                <a:latin typeface="Perpetua" panose="02020502060401020303" pitchFamily="18" charset="0"/>
              </a:rPr>
              <a:t>object that contains the </a:t>
            </a:r>
            <a:r>
              <a:rPr lang="en-US" dirty="0" err="1">
                <a:latin typeface="Perpetua" panose="02020502060401020303" pitchFamily="18" charset="0"/>
              </a:rPr>
              <a:t>humanreadable</a:t>
            </a:r>
            <a:r>
              <a:rPr lang="en-US" dirty="0">
                <a:latin typeface="Perpetua" panose="02020502060401020303" pitchFamily="18" charset="0"/>
              </a:rPr>
              <a:t> string that appropriately describes an object of your class.</a:t>
            </a:r>
          </a:p>
          <a:p>
            <a:pPr marL="0" indent="0" algn="just">
              <a:buNone/>
            </a:pPr>
            <a:r>
              <a:rPr lang="en-US" dirty="0">
                <a:latin typeface="Perpetua" panose="02020502060401020303" pitchFamily="18" charset="0"/>
              </a:rPr>
              <a:t>By overriding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for classes that you create, you allow them to be fully integrated into Java’s programming environment. For example, they can be used in </a:t>
            </a:r>
            <a:r>
              <a:rPr lang="en-US" b="1" dirty="0">
                <a:latin typeface="Perpetua" panose="02020502060401020303" pitchFamily="18" charset="0"/>
              </a:rPr>
              <a:t>print( ) </a:t>
            </a:r>
            <a:r>
              <a:rPr lang="en-US" dirty="0">
                <a:latin typeface="Perpetua" panose="02020502060401020303" pitchFamily="18" charset="0"/>
              </a:rPr>
              <a:t>and </a:t>
            </a:r>
            <a:r>
              <a:rPr lang="en-US" b="1" dirty="0" err="1">
                <a:latin typeface="Perpetua" panose="02020502060401020303" pitchFamily="18" charset="0"/>
              </a:rPr>
              <a:t>println</a:t>
            </a:r>
            <a:r>
              <a:rPr lang="en-US" b="1" dirty="0">
                <a:latin typeface="Perpetua" panose="02020502060401020303" pitchFamily="18" charset="0"/>
              </a:rPr>
              <a:t>( ) </a:t>
            </a:r>
            <a:r>
              <a:rPr lang="en-US" dirty="0">
                <a:latin typeface="Perpetua" panose="02020502060401020303" pitchFamily="18" charset="0"/>
              </a:rPr>
              <a:t>statements and in concatenation expressions. The following program demonstrates this by overriding </a:t>
            </a:r>
            <a:r>
              <a:rPr lang="en-US" b="1" dirty="0" err="1">
                <a:latin typeface="Perpetua" panose="02020502060401020303" pitchFamily="18" charset="0"/>
              </a:rPr>
              <a:t>toString</a:t>
            </a:r>
            <a:r>
              <a:rPr lang="en-US" b="1" dirty="0">
                <a:latin typeface="Perpetua" panose="02020502060401020303" pitchFamily="18" charset="0"/>
              </a:rPr>
              <a:t>( ) </a:t>
            </a:r>
            <a:r>
              <a:rPr lang="en-US" dirty="0">
                <a:latin typeface="Perpetua" panose="02020502060401020303" pitchFamily="18" charset="0"/>
              </a:rPr>
              <a:t>for the </a:t>
            </a:r>
            <a:r>
              <a:rPr lang="en-US" b="1" dirty="0">
                <a:latin typeface="Perpetua" panose="02020502060401020303" pitchFamily="18" charset="0"/>
              </a:rPr>
              <a:t>Box </a:t>
            </a:r>
            <a:r>
              <a:rPr lang="en-US" dirty="0">
                <a:latin typeface="Perpetua" panose="02020502060401020303" pitchFamily="18" charset="0"/>
              </a:rPr>
              <a:t>class:</a:t>
            </a:r>
            <a:endParaRPr lang="en-IN" dirty="0">
              <a:latin typeface="Perpetua" panose="02020502060401020303" pitchFamily="18" charset="0"/>
            </a:endParaRPr>
          </a:p>
        </p:txBody>
      </p:sp>
    </p:spTree>
    <p:extLst>
      <p:ext uri="{BB962C8B-B14F-4D97-AF65-F5344CB8AC3E}">
        <p14:creationId xmlns:p14="http://schemas.microsoft.com/office/powerpoint/2010/main" val="480790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57DE2-4568-41B4-8231-EBBA20DEBC90}"/>
              </a:ext>
            </a:extLst>
          </p:cNvPr>
          <p:cNvPicPr>
            <a:picLocks noChangeAspect="1"/>
          </p:cNvPicPr>
          <p:nvPr/>
        </p:nvPicPr>
        <p:blipFill>
          <a:blip r:embed="rId2"/>
          <a:stretch>
            <a:fillRect/>
          </a:stretch>
        </p:blipFill>
        <p:spPr>
          <a:xfrm>
            <a:off x="626104" y="0"/>
            <a:ext cx="7141516" cy="6858000"/>
          </a:xfrm>
          <a:prstGeom prst="rect">
            <a:avLst/>
          </a:prstGeom>
        </p:spPr>
      </p:pic>
    </p:spTree>
    <p:extLst>
      <p:ext uri="{BB962C8B-B14F-4D97-AF65-F5344CB8AC3E}">
        <p14:creationId xmlns:p14="http://schemas.microsoft.com/office/powerpoint/2010/main" val="146710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B2D3-6DAA-47F9-876F-367DB665D15E}"/>
              </a:ext>
            </a:extLst>
          </p:cNvPr>
          <p:cNvSpPr>
            <a:spLocks noGrp="1"/>
          </p:cNvSpPr>
          <p:nvPr>
            <p:ph type="title"/>
          </p:nvPr>
        </p:nvSpPr>
        <p:spPr>
          <a:xfrm>
            <a:off x="838200" y="365125"/>
            <a:ext cx="10515600" cy="549275"/>
          </a:xfrm>
        </p:spPr>
        <p:txBody>
          <a:bodyPr>
            <a:normAutofit fontScale="90000"/>
          </a:bodyPr>
          <a:lstStyle/>
          <a:p>
            <a:pPr algn="ctr"/>
            <a:r>
              <a:rPr lang="en-IN" b="1" dirty="0">
                <a:solidFill>
                  <a:srgbClr val="FF0000"/>
                </a:solidFill>
              </a:rPr>
              <a:t>Character Extraction</a:t>
            </a:r>
            <a:endParaRPr lang="en-IN" dirty="0">
              <a:solidFill>
                <a:srgbClr val="FF0000"/>
              </a:solidFill>
            </a:endParaRPr>
          </a:p>
        </p:txBody>
      </p:sp>
      <p:sp>
        <p:nvSpPr>
          <p:cNvPr id="3" name="Content Placeholder 2">
            <a:extLst>
              <a:ext uri="{FF2B5EF4-FFF2-40B4-BE49-F238E27FC236}">
                <a16:creationId xmlns:a16="http://schemas.microsoft.com/office/drawing/2014/main" id="{2619166B-DCB0-4C97-AF1C-ABB4A059E585}"/>
              </a:ext>
            </a:extLst>
          </p:cNvPr>
          <p:cNvSpPr>
            <a:spLocks noGrp="1"/>
          </p:cNvSpPr>
          <p:nvPr>
            <p:ph idx="1"/>
          </p:nvPr>
        </p:nvSpPr>
        <p:spPr>
          <a:xfrm>
            <a:off x="450166" y="1069145"/>
            <a:ext cx="11352628" cy="5423730"/>
          </a:xfrm>
        </p:spPr>
        <p:txBody>
          <a:bodyPr/>
          <a:lstStyle/>
          <a:p>
            <a:pPr marL="0" indent="0" algn="just">
              <a:buNone/>
            </a:pPr>
            <a:r>
              <a:rPr lang="en-US" dirty="0">
                <a:latin typeface="Perpetua" panose="02020502060401020303" pitchFamily="18" charset="0"/>
              </a:rPr>
              <a:t>The </a:t>
            </a:r>
            <a:r>
              <a:rPr lang="en-US" b="1" dirty="0">
                <a:latin typeface="Perpetua" panose="02020502060401020303" pitchFamily="18" charset="0"/>
              </a:rPr>
              <a:t>String </a:t>
            </a:r>
            <a:r>
              <a:rPr lang="en-US" dirty="0">
                <a:latin typeface="Perpetua" panose="02020502060401020303" pitchFamily="18" charset="0"/>
              </a:rPr>
              <a:t>class provides a number of ways in which characters can be extracted from a </a:t>
            </a:r>
            <a:r>
              <a:rPr lang="en-US" b="1" dirty="0">
                <a:latin typeface="Perpetua" panose="02020502060401020303" pitchFamily="18" charset="0"/>
              </a:rPr>
              <a:t>String </a:t>
            </a:r>
            <a:r>
              <a:rPr lang="en-US" dirty="0">
                <a:latin typeface="Perpetua" panose="02020502060401020303" pitchFamily="18" charset="0"/>
              </a:rPr>
              <a:t>object. Several are examined here. Although the characters that comprise a string within a </a:t>
            </a:r>
            <a:r>
              <a:rPr lang="en-US" b="1" dirty="0">
                <a:latin typeface="Perpetua" panose="02020502060401020303" pitchFamily="18" charset="0"/>
              </a:rPr>
              <a:t>String </a:t>
            </a:r>
            <a:r>
              <a:rPr lang="en-US" dirty="0">
                <a:latin typeface="Perpetua" panose="02020502060401020303" pitchFamily="18" charset="0"/>
              </a:rPr>
              <a:t>object cannot be indexed as if they were a character array, many of the </a:t>
            </a:r>
            <a:r>
              <a:rPr lang="en-US" b="1" dirty="0">
                <a:latin typeface="Perpetua" panose="02020502060401020303" pitchFamily="18" charset="0"/>
              </a:rPr>
              <a:t>String </a:t>
            </a:r>
            <a:r>
              <a:rPr lang="en-US" dirty="0">
                <a:latin typeface="Perpetua" panose="02020502060401020303" pitchFamily="18" charset="0"/>
              </a:rPr>
              <a:t>methods employ an index (or offset) into the string for their operation. Like arrays, the string indexes begin at zero.</a:t>
            </a:r>
            <a:endParaRPr lang="en-IN" dirty="0">
              <a:latin typeface="Perpetua" panose="02020502060401020303" pitchFamily="18" charset="0"/>
            </a:endParaRPr>
          </a:p>
        </p:txBody>
      </p:sp>
    </p:spTree>
    <p:extLst>
      <p:ext uri="{BB962C8B-B14F-4D97-AF65-F5344CB8AC3E}">
        <p14:creationId xmlns:p14="http://schemas.microsoft.com/office/powerpoint/2010/main" val="1331493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7E7CD-77D4-47C8-887E-F8194EA102D4}"/>
              </a:ext>
            </a:extLst>
          </p:cNvPr>
          <p:cNvPicPr>
            <a:picLocks noChangeAspect="1"/>
          </p:cNvPicPr>
          <p:nvPr/>
        </p:nvPicPr>
        <p:blipFill>
          <a:blip r:embed="rId2"/>
          <a:stretch>
            <a:fillRect/>
          </a:stretch>
        </p:blipFill>
        <p:spPr>
          <a:xfrm>
            <a:off x="643467" y="1193461"/>
            <a:ext cx="10905066" cy="4471076"/>
          </a:xfrm>
          <a:prstGeom prst="rect">
            <a:avLst/>
          </a:prstGeom>
        </p:spPr>
      </p:pic>
    </p:spTree>
    <p:extLst>
      <p:ext uri="{BB962C8B-B14F-4D97-AF65-F5344CB8AC3E}">
        <p14:creationId xmlns:p14="http://schemas.microsoft.com/office/powerpoint/2010/main" val="203107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EC361-1BE0-42B9-86AF-001424365836}"/>
              </a:ext>
            </a:extLst>
          </p:cNvPr>
          <p:cNvPicPr>
            <a:picLocks noChangeAspect="1"/>
          </p:cNvPicPr>
          <p:nvPr/>
        </p:nvPicPr>
        <p:blipFill>
          <a:blip r:embed="rId2"/>
          <a:stretch>
            <a:fillRect/>
          </a:stretch>
        </p:blipFill>
        <p:spPr>
          <a:xfrm>
            <a:off x="643467" y="1070779"/>
            <a:ext cx="10905066" cy="4716440"/>
          </a:xfrm>
          <a:prstGeom prst="rect">
            <a:avLst/>
          </a:prstGeom>
        </p:spPr>
      </p:pic>
    </p:spTree>
    <p:extLst>
      <p:ext uri="{BB962C8B-B14F-4D97-AF65-F5344CB8AC3E}">
        <p14:creationId xmlns:p14="http://schemas.microsoft.com/office/powerpoint/2010/main" val="129336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31ED-75F3-4F73-AA59-03D4E5F25922}"/>
              </a:ext>
            </a:extLst>
          </p:cNvPr>
          <p:cNvPicPr>
            <a:picLocks noChangeAspect="1"/>
          </p:cNvPicPr>
          <p:nvPr/>
        </p:nvPicPr>
        <p:blipFill>
          <a:blip r:embed="rId2"/>
          <a:stretch>
            <a:fillRect/>
          </a:stretch>
        </p:blipFill>
        <p:spPr>
          <a:xfrm>
            <a:off x="643467" y="1341162"/>
            <a:ext cx="10905066" cy="4175674"/>
          </a:xfrm>
          <a:prstGeom prst="rect">
            <a:avLst/>
          </a:prstGeom>
        </p:spPr>
      </p:pic>
    </p:spTree>
    <p:extLst>
      <p:ext uri="{BB962C8B-B14F-4D97-AF65-F5344CB8AC3E}">
        <p14:creationId xmlns:p14="http://schemas.microsoft.com/office/powerpoint/2010/main" val="3352796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FF837-B3AD-4F5A-9EF1-41B503F57F9E}"/>
              </a:ext>
            </a:extLst>
          </p:cNvPr>
          <p:cNvSpPr>
            <a:spLocks noGrp="1"/>
          </p:cNvSpPr>
          <p:nvPr>
            <p:ph idx="1"/>
          </p:nvPr>
        </p:nvSpPr>
        <p:spPr>
          <a:xfrm>
            <a:off x="211015" y="323554"/>
            <a:ext cx="11704319" cy="5698661"/>
          </a:xfrm>
        </p:spPr>
        <p:txBody>
          <a:bodyPr>
            <a:noAutofit/>
          </a:bodyPr>
          <a:lstStyle/>
          <a:p>
            <a:pPr algn="just"/>
            <a:r>
              <a:rPr lang="en-US" dirty="0">
                <a:latin typeface="Perpetua" panose="02020502060401020303" pitchFamily="18" charset="0"/>
              </a:rPr>
              <a:t>Implementing strings as built-in objects allows Java to provide a full complement of features that make string handling convenient. For example, Java has methods to compare two strings, search for a substring, concatenate two strings, and change the case of letters within a string.</a:t>
            </a:r>
          </a:p>
          <a:p>
            <a:pPr algn="just"/>
            <a:r>
              <a:rPr lang="en-US" dirty="0">
                <a:latin typeface="Perpetua" panose="02020502060401020303" pitchFamily="18" charset="0"/>
              </a:rPr>
              <a:t>Somewhat unexpectedly, when you create a </a:t>
            </a:r>
            <a:r>
              <a:rPr lang="en-US" b="1" dirty="0">
                <a:latin typeface="Perpetua" panose="02020502060401020303" pitchFamily="18" charset="0"/>
              </a:rPr>
              <a:t>String </a:t>
            </a:r>
            <a:r>
              <a:rPr lang="en-US" dirty="0">
                <a:latin typeface="Perpetua" panose="02020502060401020303" pitchFamily="18" charset="0"/>
              </a:rPr>
              <a:t>object, you are creating a string that cannot be changed. That is, once a </a:t>
            </a:r>
            <a:r>
              <a:rPr lang="en-US" b="1" dirty="0">
                <a:latin typeface="Perpetua" panose="02020502060401020303" pitchFamily="18" charset="0"/>
              </a:rPr>
              <a:t>String </a:t>
            </a:r>
            <a:r>
              <a:rPr lang="en-US" dirty="0">
                <a:latin typeface="Perpetua" panose="02020502060401020303" pitchFamily="18" charset="0"/>
              </a:rPr>
              <a:t>object has been created, you cannot change the characters that comprise that string. At first, this may seem to be a serious restriction. However, such is not the case. You can still perform all types of </a:t>
            </a:r>
            <a:r>
              <a:rPr lang="en-IN" dirty="0">
                <a:latin typeface="Perpetua" panose="02020502060401020303" pitchFamily="18" charset="0"/>
              </a:rPr>
              <a:t>string operations.</a:t>
            </a:r>
          </a:p>
          <a:p>
            <a:pPr algn="just"/>
            <a:r>
              <a:rPr lang="en-US" dirty="0">
                <a:latin typeface="Perpetua" panose="02020502060401020303" pitchFamily="18" charset="0"/>
              </a:rPr>
              <a:t>The difference is that each time you need an altered version of an existing string, a new </a:t>
            </a:r>
            <a:r>
              <a:rPr lang="en-US" b="1" dirty="0">
                <a:latin typeface="Perpetua" panose="02020502060401020303" pitchFamily="18" charset="0"/>
              </a:rPr>
              <a:t>String </a:t>
            </a:r>
            <a:r>
              <a:rPr lang="en-US" dirty="0">
                <a:latin typeface="Perpetua" panose="02020502060401020303" pitchFamily="18" charset="0"/>
              </a:rPr>
              <a:t>object is created that contains the modifications. The original string is left unchanged. This approach is used because fixed, immutable strings can be implemented more efficiently than changeable ones. For those cases in which a modifiable string is desired, Java provides two options: </a:t>
            </a:r>
            <a:r>
              <a:rPr lang="en-US" b="1" dirty="0" err="1">
                <a:latin typeface="Perpetua" panose="02020502060401020303" pitchFamily="18" charset="0"/>
              </a:rPr>
              <a:t>StringBuffer</a:t>
            </a:r>
            <a:r>
              <a:rPr lang="en-US" b="1" dirty="0">
                <a:latin typeface="Perpetua" panose="02020502060401020303" pitchFamily="18" charset="0"/>
              </a:rPr>
              <a:t> </a:t>
            </a:r>
            <a:r>
              <a:rPr lang="en-US" dirty="0">
                <a:latin typeface="Perpetua" panose="02020502060401020303" pitchFamily="18" charset="0"/>
              </a:rPr>
              <a:t>and </a:t>
            </a:r>
            <a:r>
              <a:rPr lang="en-US" b="1" dirty="0">
                <a:latin typeface="Perpetua" panose="02020502060401020303" pitchFamily="18" charset="0"/>
              </a:rPr>
              <a:t>StringBuilder</a:t>
            </a:r>
            <a:r>
              <a:rPr lang="en-US" dirty="0">
                <a:latin typeface="Perpetua" panose="02020502060401020303" pitchFamily="18" charset="0"/>
              </a:rPr>
              <a:t>. Both hold strings that can be modified after they are created.</a:t>
            </a:r>
            <a:endParaRPr lang="en-IN" dirty="0">
              <a:latin typeface="Perpetua" panose="02020502060401020303" pitchFamily="18" charset="0"/>
            </a:endParaRPr>
          </a:p>
        </p:txBody>
      </p:sp>
    </p:spTree>
    <p:extLst>
      <p:ext uri="{BB962C8B-B14F-4D97-AF65-F5344CB8AC3E}">
        <p14:creationId xmlns:p14="http://schemas.microsoft.com/office/powerpoint/2010/main" val="24046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AC003-AC03-4925-9902-FF02C5D65691}"/>
              </a:ext>
            </a:extLst>
          </p:cNvPr>
          <p:cNvPicPr>
            <a:picLocks noChangeAspect="1"/>
          </p:cNvPicPr>
          <p:nvPr/>
        </p:nvPicPr>
        <p:blipFill>
          <a:blip r:embed="rId2"/>
          <a:stretch>
            <a:fillRect/>
          </a:stretch>
        </p:blipFill>
        <p:spPr>
          <a:xfrm>
            <a:off x="249571" y="223332"/>
            <a:ext cx="10159391" cy="3377997"/>
          </a:xfrm>
          <a:prstGeom prst="rect">
            <a:avLst/>
          </a:prstGeom>
        </p:spPr>
      </p:pic>
      <p:pic>
        <p:nvPicPr>
          <p:cNvPr id="5" name="Picture 4">
            <a:extLst>
              <a:ext uri="{FF2B5EF4-FFF2-40B4-BE49-F238E27FC236}">
                <a16:creationId xmlns:a16="http://schemas.microsoft.com/office/drawing/2014/main" id="{D65472F6-7152-49DA-89F4-38A1F1D3F7B4}"/>
              </a:ext>
            </a:extLst>
          </p:cNvPr>
          <p:cNvPicPr>
            <a:picLocks noChangeAspect="1"/>
          </p:cNvPicPr>
          <p:nvPr/>
        </p:nvPicPr>
        <p:blipFill>
          <a:blip r:embed="rId3"/>
          <a:stretch>
            <a:fillRect/>
          </a:stretch>
        </p:blipFill>
        <p:spPr>
          <a:xfrm>
            <a:off x="249571" y="3713569"/>
            <a:ext cx="10159391" cy="2807329"/>
          </a:xfrm>
          <a:prstGeom prst="rect">
            <a:avLst/>
          </a:prstGeom>
        </p:spPr>
      </p:pic>
    </p:spTree>
    <p:extLst>
      <p:ext uri="{BB962C8B-B14F-4D97-AF65-F5344CB8AC3E}">
        <p14:creationId xmlns:p14="http://schemas.microsoft.com/office/powerpoint/2010/main" val="369163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4943-A59A-4406-9770-8DB5966548F2}"/>
              </a:ext>
            </a:extLst>
          </p:cNvPr>
          <p:cNvSpPr>
            <a:spLocks noGrp="1"/>
          </p:cNvSpPr>
          <p:nvPr>
            <p:ph type="title"/>
          </p:nvPr>
        </p:nvSpPr>
        <p:spPr>
          <a:xfrm>
            <a:off x="838200" y="365126"/>
            <a:ext cx="10515600" cy="760290"/>
          </a:xfrm>
        </p:spPr>
        <p:txBody>
          <a:bodyPr/>
          <a:lstStyle/>
          <a:p>
            <a:pPr algn="ctr"/>
            <a:r>
              <a:rPr lang="en-IN" b="1" dirty="0">
                <a:solidFill>
                  <a:srgbClr val="FF0000"/>
                </a:solidFill>
              </a:rPr>
              <a:t>String Comparison</a:t>
            </a:r>
            <a:endParaRPr lang="en-IN" dirty="0">
              <a:solidFill>
                <a:srgbClr val="FF0000"/>
              </a:solidFill>
            </a:endParaRPr>
          </a:p>
        </p:txBody>
      </p:sp>
      <p:sp>
        <p:nvSpPr>
          <p:cNvPr id="3" name="Content Placeholder 2">
            <a:extLst>
              <a:ext uri="{FF2B5EF4-FFF2-40B4-BE49-F238E27FC236}">
                <a16:creationId xmlns:a16="http://schemas.microsoft.com/office/drawing/2014/main" id="{C5BE4A0D-375F-4D17-96B6-08C52F791F52}"/>
              </a:ext>
            </a:extLst>
          </p:cNvPr>
          <p:cNvSpPr>
            <a:spLocks noGrp="1"/>
          </p:cNvSpPr>
          <p:nvPr>
            <p:ph idx="1"/>
          </p:nvPr>
        </p:nvSpPr>
        <p:spPr>
          <a:xfrm>
            <a:off x="478302" y="1252025"/>
            <a:ext cx="11296356" cy="4924938"/>
          </a:xfrm>
        </p:spPr>
        <p:txBody>
          <a:bodyPr/>
          <a:lstStyle/>
          <a:p>
            <a:pPr marL="0" indent="0" algn="just">
              <a:buNone/>
            </a:pPr>
            <a:r>
              <a:rPr lang="en-US" dirty="0">
                <a:latin typeface="Perpetua" panose="02020502060401020303" pitchFamily="18" charset="0"/>
              </a:rPr>
              <a:t>The </a:t>
            </a:r>
            <a:r>
              <a:rPr lang="en-US" b="1" dirty="0">
                <a:latin typeface="Perpetua" panose="02020502060401020303" pitchFamily="18" charset="0"/>
              </a:rPr>
              <a:t>String </a:t>
            </a:r>
            <a:r>
              <a:rPr lang="en-US" dirty="0">
                <a:latin typeface="Perpetua" panose="02020502060401020303" pitchFamily="18" charset="0"/>
              </a:rPr>
              <a:t>class includes a number of methods that compare strings or substrings </a:t>
            </a:r>
            <a:r>
              <a:rPr lang="en-IN" dirty="0">
                <a:latin typeface="Perpetua" panose="02020502060401020303" pitchFamily="18" charset="0"/>
              </a:rPr>
              <a:t>within strings.</a:t>
            </a:r>
          </a:p>
        </p:txBody>
      </p:sp>
      <p:pic>
        <p:nvPicPr>
          <p:cNvPr id="4" name="Picture 3">
            <a:extLst>
              <a:ext uri="{FF2B5EF4-FFF2-40B4-BE49-F238E27FC236}">
                <a16:creationId xmlns:a16="http://schemas.microsoft.com/office/drawing/2014/main" id="{73643C47-37FF-4CB3-9B63-A345E1C67E2C}"/>
              </a:ext>
            </a:extLst>
          </p:cNvPr>
          <p:cNvPicPr>
            <a:picLocks noChangeAspect="1"/>
          </p:cNvPicPr>
          <p:nvPr/>
        </p:nvPicPr>
        <p:blipFill>
          <a:blip r:embed="rId2"/>
          <a:stretch>
            <a:fillRect/>
          </a:stretch>
        </p:blipFill>
        <p:spPr>
          <a:xfrm>
            <a:off x="478302" y="2223280"/>
            <a:ext cx="10752399" cy="4080291"/>
          </a:xfrm>
          <a:prstGeom prst="rect">
            <a:avLst/>
          </a:prstGeom>
        </p:spPr>
      </p:pic>
    </p:spTree>
    <p:extLst>
      <p:ext uri="{BB962C8B-B14F-4D97-AF65-F5344CB8AC3E}">
        <p14:creationId xmlns:p14="http://schemas.microsoft.com/office/powerpoint/2010/main" val="195851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7846C1-B36C-42E7-BB09-8F0223C82BEE}"/>
              </a:ext>
            </a:extLst>
          </p:cNvPr>
          <p:cNvPicPr>
            <a:picLocks noChangeAspect="1"/>
          </p:cNvPicPr>
          <p:nvPr/>
        </p:nvPicPr>
        <p:blipFill>
          <a:blip r:embed="rId2"/>
          <a:stretch>
            <a:fillRect/>
          </a:stretch>
        </p:blipFill>
        <p:spPr>
          <a:xfrm>
            <a:off x="684107" y="643466"/>
            <a:ext cx="10823786" cy="5571067"/>
          </a:xfrm>
          <a:prstGeom prst="rect">
            <a:avLst/>
          </a:prstGeom>
        </p:spPr>
      </p:pic>
    </p:spTree>
    <p:extLst>
      <p:ext uri="{BB962C8B-B14F-4D97-AF65-F5344CB8AC3E}">
        <p14:creationId xmlns:p14="http://schemas.microsoft.com/office/powerpoint/2010/main" val="52100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F7F159-9274-47C6-950C-36EA89302126}"/>
              </a:ext>
            </a:extLst>
          </p:cNvPr>
          <p:cNvPicPr>
            <a:picLocks noChangeAspect="1"/>
          </p:cNvPicPr>
          <p:nvPr/>
        </p:nvPicPr>
        <p:blipFill>
          <a:blip r:embed="rId2"/>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3693830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EFF37-EC3E-4FBB-8E81-31B3F1E75EEF}"/>
              </a:ext>
            </a:extLst>
          </p:cNvPr>
          <p:cNvPicPr>
            <a:picLocks noChangeAspect="1"/>
          </p:cNvPicPr>
          <p:nvPr/>
        </p:nvPicPr>
        <p:blipFill>
          <a:blip r:embed="rId2"/>
          <a:stretch>
            <a:fillRect/>
          </a:stretch>
        </p:blipFill>
        <p:spPr>
          <a:xfrm>
            <a:off x="1187571" y="643466"/>
            <a:ext cx="9816857" cy="5571067"/>
          </a:xfrm>
          <a:prstGeom prst="rect">
            <a:avLst/>
          </a:prstGeom>
        </p:spPr>
      </p:pic>
    </p:spTree>
    <p:extLst>
      <p:ext uri="{BB962C8B-B14F-4D97-AF65-F5344CB8AC3E}">
        <p14:creationId xmlns:p14="http://schemas.microsoft.com/office/powerpoint/2010/main" val="583432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246BC-6FA4-4A45-9DA2-6366294FCC76}"/>
              </a:ext>
            </a:extLst>
          </p:cNvPr>
          <p:cNvPicPr>
            <a:picLocks noChangeAspect="1"/>
          </p:cNvPicPr>
          <p:nvPr/>
        </p:nvPicPr>
        <p:blipFill>
          <a:blip r:embed="rId2"/>
          <a:stretch>
            <a:fillRect/>
          </a:stretch>
        </p:blipFill>
        <p:spPr>
          <a:xfrm>
            <a:off x="327953" y="98395"/>
            <a:ext cx="10863850" cy="2208701"/>
          </a:xfrm>
          <a:prstGeom prst="rect">
            <a:avLst/>
          </a:prstGeom>
        </p:spPr>
      </p:pic>
      <p:pic>
        <p:nvPicPr>
          <p:cNvPr id="5" name="Picture 4">
            <a:extLst>
              <a:ext uri="{FF2B5EF4-FFF2-40B4-BE49-F238E27FC236}">
                <a16:creationId xmlns:a16="http://schemas.microsoft.com/office/drawing/2014/main" id="{DFEABF00-C3D8-4DDA-9B6B-6ED218173580}"/>
              </a:ext>
            </a:extLst>
          </p:cNvPr>
          <p:cNvPicPr>
            <a:picLocks noChangeAspect="1"/>
          </p:cNvPicPr>
          <p:nvPr/>
        </p:nvPicPr>
        <p:blipFill>
          <a:blip r:embed="rId3"/>
          <a:stretch>
            <a:fillRect/>
          </a:stretch>
        </p:blipFill>
        <p:spPr>
          <a:xfrm>
            <a:off x="327953" y="2236762"/>
            <a:ext cx="10729253" cy="840545"/>
          </a:xfrm>
          <a:prstGeom prst="rect">
            <a:avLst/>
          </a:prstGeom>
        </p:spPr>
      </p:pic>
      <p:pic>
        <p:nvPicPr>
          <p:cNvPr id="6" name="Picture 5">
            <a:extLst>
              <a:ext uri="{FF2B5EF4-FFF2-40B4-BE49-F238E27FC236}">
                <a16:creationId xmlns:a16="http://schemas.microsoft.com/office/drawing/2014/main" id="{8E35010A-05D8-4DB6-BC86-98E29A22956F}"/>
              </a:ext>
            </a:extLst>
          </p:cNvPr>
          <p:cNvPicPr>
            <a:picLocks noChangeAspect="1"/>
          </p:cNvPicPr>
          <p:nvPr/>
        </p:nvPicPr>
        <p:blipFill>
          <a:blip r:embed="rId4"/>
          <a:stretch>
            <a:fillRect/>
          </a:stretch>
        </p:blipFill>
        <p:spPr>
          <a:xfrm>
            <a:off x="590239" y="3133576"/>
            <a:ext cx="9632887" cy="3567065"/>
          </a:xfrm>
          <a:prstGeom prst="rect">
            <a:avLst/>
          </a:prstGeom>
        </p:spPr>
      </p:pic>
    </p:spTree>
    <p:extLst>
      <p:ext uri="{BB962C8B-B14F-4D97-AF65-F5344CB8AC3E}">
        <p14:creationId xmlns:p14="http://schemas.microsoft.com/office/powerpoint/2010/main" val="3707582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5C873A-2418-46EA-8437-3840AB6EFCFD}"/>
              </a:ext>
            </a:extLst>
          </p:cNvPr>
          <p:cNvPicPr>
            <a:picLocks noChangeAspect="1"/>
          </p:cNvPicPr>
          <p:nvPr/>
        </p:nvPicPr>
        <p:blipFill>
          <a:blip r:embed="rId2"/>
          <a:stretch>
            <a:fillRect/>
          </a:stretch>
        </p:blipFill>
        <p:spPr>
          <a:xfrm>
            <a:off x="249408" y="178190"/>
            <a:ext cx="10956530" cy="2944838"/>
          </a:xfrm>
          <a:prstGeom prst="rect">
            <a:avLst/>
          </a:prstGeom>
        </p:spPr>
      </p:pic>
    </p:spTree>
    <p:extLst>
      <p:ext uri="{BB962C8B-B14F-4D97-AF65-F5344CB8AC3E}">
        <p14:creationId xmlns:p14="http://schemas.microsoft.com/office/powerpoint/2010/main" val="2752308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8CDC7-7887-4E13-9772-3EA8CBD9384C}"/>
              </a:ext>
            </a:extLst>
          </p:cNvPr>
          <p:cNvPicPr>
            <a:picLocks noChangeAspect="1"/>
          </p:cNvPicPr>
          <p:nvPr/>
        </p:nvPicPr>
        <p:blipFill>
          <a:blip r:embed="rId2"/>
          <a:stretch>
            <a:fillRect/>
          </a:stretch>
        </p:blipFill>
        <p:spPr>
          <a:xfrm>
            <a:off x="207369" y="497598"/>
            <a:ext cx="10905066" cy="4062136"/>
          </a:xfrm>
          <a:prstGeom prst="rect">
            <a:avLst/>
          </a:prstGeom>
        </p:spPr>
      </p:pic>
    </p:spTree>
    <p:extLst>
      <p:ext uri="{BB962C8B-B14F-4D97-AF65-F5344CB8AC3E}">
        <p14:creationId xmlns:p14="http://schemas.microsoft.com/office/powerpoint/2010/main" val="234439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043DB4-7E86-4653-96DE-A77C064061BB}"/>
              </a:ext>
            </a:extLst>
          </p:cNvPr>
          <p:cNvPicPr>
            <a:picLocks noChangeAspect="1"/>
          </p:cNvPicPr>
          <p:nvPr/>
        </p:nvPicPr>
        <p:blipFill>
          <a:blip r:embed="rId2"/>
          <a:stretch>
            <a:fillRect/>
          </a:stretch>
        </p:blipFill>
        <p:spPr>
          <a:xfrm>
            <a:off x="1414879" y="643466"/>
            <a:ext cx="9362241" cy="5571067"/>
          </a:xfrm>
          <a:prstGeom prst="rect">
            <a:avLst/>
          </a:prstGeom>
        </p:spPr>
      </p:pic>
    </p:spTree>
    <p:extLst>
      <p:ext uri="{BB962C8B-B14F-4D97-AF65-F5344CB8AC3E}">
        <p14:creationId xmlns:p14="http://schemas.microsoft.com/office/powerpoint/2010/main" val="2797946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DEEABC-D35E-4224-A580-6587245A1016}"/>
              </a:ext>
            </a:extLst>
          </p:cNvPr>
          <p:cNvPicPr>
            <a:picLocks noChangeAspect="1"/>
          </p:cNvPicPr>
          <p:nvPr/>
        </p:nvPicPr>
        <p:blipFill>
          <a:blip r:embed="rId2"/>
          <a:stretch>
            <a:fillRect/>
          </a:stretch>
        </p:blipFill>
        <p:spPr>
          <a:xfrm>
            <a:off x="404017" y="319970"/>
            <a:ext cx="1086416" cy="4698749"/>
          </a:xfrm>
          <a:prstGeom prst="rect">
            <a:avLst/>
          </a:prstGeom>
        </p:spPr>
      </p:pic>
      <p:pic>
        <p:nvPicPr>
          <p:cNvPr id="5" name="Picture 4">
            <a:extLst>
              <a:ext uri="{FF2B5EF4-FFF2-40B4-BE49-F238E27FC236}">
                <a16:creationId xmlns:a16="http://schemas.microsoft.com/office/drawing/2014/main" id="{8DFB17EB-0D7B-4393-A903-70EF0E4C75DF}"/>
              </a:ext>
            </a:extLst>
          </p:cNvPr>
          <p:cNvPicPr>
            <a:picLocks noChangeAspect="1"/>
          </p:cNvPicPr>
          <p:nvPr/>
        </p:nvPicPr>
        <p:blipFill>
          <a:blip r:embed="rId3"/>
          <a:stretch>
            <a:fillRect/>
          </a:stretch>
        </p:blipFill>
        <p:spPr>
          <a:xfrm>
            <a:off x="2020179" y="319970"/>
            <a:ext cx="9867900" cy="3495675"/>
          </a:xfrm>
          <a:prstGeom prst="rect">
            <a:avLst/>
          </a:prstGeom>
        </p:spPr>
      </p:pic>
    </p:spTree>
    <p:extLst>
      <p:ext uri="{BB962C8B-B14F-4D97-AF65-F5344CB8AC3E}">
        <p14:creationId xmlns:p14="http://schemas.microsoft.com/office/powerpoint/2010/main" val="156729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6AADD-3E36-4CC1-9C3B-FCB43B707BCF}"/>
              </a:ext>
            </a:extLst>
          </p:cNvPr>
          <p:cNvSpPr>
            <a:spLocks noGrp="1"/>
          </p:cNvSpPr>
          <p:nvPr>
            <p:ph idx="1"/>
          </p:nvPr>
        </p:nvSpPr>
        <p:spPr>
          <a:xfrm>
            <a:off x="838200" y="422031"/>
            <a:ext cx="10515600" cy="5754932"/>
          </a:xfrm>
        </p:spPr>
        <p:txBody>
          <a:bodyPr/>
          <a:lstStyle/>
          <a:p>
            <a:pPr algn="just"/>
            <a:r>
              <a:rPr lang="en-US" dirty="0">
                <a:latin typeface="Perpetua" panose="02020502060401020303" pitchFamily="18" charset="0"/>
              </a:rPr>
              <a:t>The </a:t>
            </a:r>
            <a:r>
              <a:rPr lang="en-US" b="1" dirty="0">
                <a:latin typeface="Perpetua" panose="02020502060401020303" pitchFamily="18" charset="0"/>
              </a:rPr>
              <a:t>String, </a:t>
            </a:r>
            <a:r>
              <a:rPr lang="en-US" b="1" dirty="0" err="1">
                <a:latin typeface="Perpetua" panose="02020502060401020303" pitchFamily="18" charset="0"/>
              </a:rPr>
              <a:t>StringBuffer</a:t>
            </a:r>
            <a:r>
              <a:rPr lang="en-US" dirty="0">
                <a:latin typeface="Perpetua" panose="02020502060401020303" pitchFamily="18" charset="0"/>
              </a:rPr>
              <a:t>, and </a:t>
            </a:r>
            <a:r>
              <a:rPr lang="en-US" b="1" dirty="0">
                <a:latin typeface="Perpetua" panose="02020502060401020303" pitchFamily="18" charset="0"/>
              </a:rPr>
              <a:t>StringBuilder </a:t>
            </a:r>
            <a:r>
              <a:rPr lang="en-US" dirty="0">
                <a:latin typeface="Perpetua" panose="02020502060401020303" pitchFamily="18" charset="0"/>
              </a:rPr>
              <a:t>classes are defined in </a:t>
            </a:r>
            <a:r>
              <a:rPr lang="en-US" b="1" dirty="0" err="1">
                <a:latin typeface="Perpetua" panose="02020502060401020303" pitchFamily="18" charset="0"/>
              </a:rPr>
              <a:t>java.lang</a:t>
            </a:r>
            <a:r>
              <a:rPr lang="en-US" dirty="0">
                <a:latin typeface="Perpetua" panose="02020502060401020303" pitchFamily="18" charset="0"/>
              </a:rPr>
              <a:t>. Thus, they are available to all programs automatically. All are declared </a:t>
            </a:r>
            <a:r>
              <a:rPr lang="en-US" b="1" dirty="0">
                <a:latin typeface="Perpetua" panose="02020502060401020303" pitchFamily="18" charset="0"/>
              </a:rPr>
              <a:t>final</a:t>
            </a:r>
            <a:r>
              <a:rPr lang="en-US" dirty="0">
                <a:latin typeface="Perpetua" panose="02020502060401020303" pitchFamily="18" charset="0"/>
              </a:rPr>
              <a:t>, which means that none of these classes may be subclassed. This allows certain optimizations that increase performance to take place on common string operations.</a:t>
            </a:r>
            <a:endParaRPr lang="en-IN" dirty="0">
              <a:latin typeface="Perpetua" panose="02020502060401020303" pitchFamily="18" charset="0"/>
            </a:endParaRPr>
          </a:p>
        </p:txBody>
      </p:sp>
    </p:spTree>
    <p:extLst>
      <p:ext uri="{BB962C8B-B14F-4D97-AF65-F5344CB8AC3E}">
        <p14:creationId xmlns:p14="http://schemas.microsoft.com/office/powerpoint/2010/main" val="30155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EEC182-6565-4D04-BADC-BAB77ED19F11}"/>
              </a:ext>
            </a:extLst>
          </p:cNvPr>
          <p:cNvPicPr>
            <a:picLocks noChangeAspect="1"/>
          </p:cNvPicPr>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812505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FAB95E-6DF7-4284-8102-ADAB934E2D5C}"/>
              </a:ext>
            </a:extLst>
          </p:cNvPr>
          <p:cNvPicPr>
            <a:picLocks noChangeAspect="1"/>
          </p:cNvPicPr>
          <p:nvPr/>
        </p:nvPicPr>
        <p:blipFill>
          <a:blip r:embed="rId2"/>
          <a:stretch>
            <a:fillRect/>
          </a:stretch>
        </p:blipFill>
        <p:spPr>
          <a:xfrm>
            <a:off x="410480" y="0"/>
            <a:ext cx="7544627" cy="6858000"/>
          </a:xfrm>
          <a:prstGeom prst="rect">
            <a:avLst/>
          </a:prstGeom>
        </p:spPr>
      </p:pic>
    </p:spTree>
    <p:extLst>
      <p:ext uri="{BB962C8B-B14F-4D97-AF65-F5344CB8AC3E}">
        <p14:creationId xmlns:p14="http://schemas.microsoft.com/office/powerpoint/2010/main" val="1712956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7F1A2-7C08-49A3-8775-E9FF3461B624}"/>
              </a:ext>
            </a:extLst>
          </p:cNvPr>
          <p:cNvPicPr>
            <a:picLocks noChangeAspect="1"/>
          </p:cNvPicPr>
          <p:nvPr/>
        </p:nvPicPr>
        <p:blipFill>
          <a:blip r:embed="rId2"/>
          <a:stretch>
            <a:fillRect/>
          </a:stretch>
        </p:blipFill>
        <p:spPr>
          <a:xfrm>
            <a:off x="428948" y="699937"/>
            <a:ext cx="10574448" cy="2616451"/>
          </a:xfrm>
          <a:prstGeom prst="rect">
            <a:avLst/>
          </a:prstGeom>
        </p:spPr>
      </p:pic>
    </p:spTree>
    <p:extLst>
      <p:ext uri="{BB962C8B-B14F-4D97-AF65-F5344CB8AC3E}">
        <p14:creationId xmlns:p14="http://schemas.microsoft.com/office/powerpoint/2010/main" val="58448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F651A5-FC26-4B97-9B91-D9CAC8A59AF7}"/>
              </a:ext>
            </a:extLst>
          </p:cNvPr>
          <p:cNvPicPr>
            <a:picLocks noChangeAspect="1"/>
          </p:cNvPicPr>
          <p:nvPr/>
        </p:nvPicPr>
        <p:blipFill>
          <a:blip r:embed="rId2"/>
          <a:stretch>
            <a:fillRect/>
          </a:stretch>
        </p:blipFill>
        <p:spPr>
          <a:xfrm>
            <a:off x="342900" y="496838"/>
            <a:ext cx="9677400" cy="2009775"/>
          </a:xfrm>
          <a:prstGeom prst="rect">
            <a:avLst/>
          </a:prstGeom>
        </p:spPr>
      </p:pic>
    </p:spTree>
    <p:extLst>
      <p:ext uri="{BB962C8B-B14F-4D97-AF65-F5344CB8AC3E}">
        <p14:creationId xmlns:p14="http://schemas.microsoft.com/office/powerpoint/2010/main" val="41895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4657B-4CCE-4CE5-8501-AB268DAB3F66}"/>
              </a:ext>
            </a:extLst>
          </p:cNvPr>
          <p:cNvPicPr>
            <a:picLocks noChangeAspect="1"/>
          </p:cNvPicPr>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3481688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6D7784-0B71-4874-A4B1-755F0B9F7354}"/>
              </a:ext>
            </a:extLst>
          </p:cNvPr>
          <p:cNvPicPr>
            <a:picLocks noChangeAspect="1"/>
          </p:cNvPicPr>
          <p:nvPr/>
        </p:nvPicPr>
        <p:blipFill>
          <a:blip r:embed="rId2"/>
          <a:stretch>
            <a:fillRect/>
          </a:stretch>
        </p:blipFill>
        <p:spPr>
          <a:xfrm>
            <a:off x="1424412" y="119958"/>
            <a:ext cx="9343176" cy="6618083"/>
          </a:xfrm>
          <a:prstGeom prst="rect">
            <a:avLst/>
          </a:prstGeom>
        </p:spPr>
      </p:pic>
    </p:spTree>
    <p:extLst>
      <p:ext uri="{BB962C8B-B14F-4D97-AF65-F5344CB8AC3E}">
        <p14:creationId xmlns:p14="http://schemas.microsoft.com/office/powerpoint/2010/main" val="79902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429F3-76D4-4CA0-860C-3DAAA3E9D714}"/>
              </a:ext>
            </a:extLst>
          </p:cNvPr>
          <p:cNvPicPr>
            <a:picLocks noChangeAspect="1"/>
          </p:cNvPicPr>
          <p:nvPr/>
        </p:nvPicPr>
        <p:blipFill>
          <a:blip r:embed="rId2"/>
          <a:stretch>
            <a:fillRect/>
          </a:stretch>
        </p:blipFill>
        <p:spPr>
          <a:xfrm>
            <a:off x="526447" y="392120"/>
            <a:ext cx="7777544" cy="2168200"/>
          </a:xfrm>
          <a:prstGeom prst="rect">
            <a:avLst/>
          </a:prstGeom>
        </p:spPr>
      </p:pic>
    </p:spTree>
    <p:extLst>
      <p:ext uri="{BB962C8B-B14F-4D97-AF65-F5344CB8AC3E}">
        <p14:creationId xmlns:p14="http://schemas.microsoft.com/office/powerpoint/2010/main" val="4229384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2ECBC-9B5B-4D7A-AE5F-ED6D34F92957}"/>
              </a:ext>
            </a:extLst>
          </p:cNvPr>
          <p:cNvPicPr>
            <a:picLocks noChangeAspect="1"/>
          </p:cNvPicPr>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31261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86E119-198F-4D32-9DAB-CAA5BEB2B722}"/>
              </a:ext>
            </a:extLst>
          </p:cNvPr>
          <p:cNvPicPr>
            <a:picLocks noChangeAspect="1"/>
          </p:cNvPicPr>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1356329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561DA2-5D61-4AB4-846D-FF24437245D4}"/>
              </a:ext>
            </a:extLst>
          </p:cNvPr>
          <p:cNvSpPr>
            <a:spLocks noGrp="1"/>
          </p:cNvSpPr>
          <p:nvPr>
            <p:ph idx="1"/>
          </p:nvPr>
        </p:nvSpPr>
        <p:spPr>
          <a:xfrm>
            <a:off x="838200" y="393895"/>
            <a:ext cx="10515600" cy="5783068"/>
          </a:xfrm>
        </p:spPr>
        <p:txBody>
          <a:bodyPr/>
          <a:lstStyle/>
          <a:p>
            <a:pPr marL="0" indent="0" algn="just">
              <a:buNone/>
            </a:pPr>
            <a:r>
              <a:rPr lang="en-IN" b="1" dirty="0">
                <a:latin typeface="Perpetua" panose="02020502060401020303" pitchFamily="18" charset="0"/>
              </a:rPr>
              <a:t>trim( )</a:t>
            </a:r>
          </a:p>
          <a:p>
            <a:pPr marL="0" indent="0" algn="just">
              <a:buNone/>
            </a:pPr>
            <a:r>
              <a:rPr lang="en-US" dirty="0">
                <a:latin typeface="Perpetua" panose="02020502060401020303" pitchFamily="18" charset="0"/>
              </a:rPr>
              <a:t>The </a:t>
            </a:r>
            <a:r>
              <a:rPr lang="en-US" b="1" dirty="0">
                <a:latin typeface="Perpetua" panose="02020502060401020303" pitchFamily="18" charset="0"/>
              </a:rPr>
              <a:t>trim( ) </a:t>
            </a:r>
            <a:r>
              <a:rPr lang="en-US" dirty="0">
                <a:latin typeface="Perpetua" panose="02020502060401020303" pitchFamily="18" charset="0"/>
              </a:rPr>
              <a:t>method returns a copy of the invoking string from which any leading and trailing whitespace has been removed. It has this general form:</a:t>
            </a:r>
          </a:p>
          <a:p>
            <a:pPr marL="0" indent="0" algn="just">
              <a:buNone/>
            </a:pPr>
            <a:r>
              <a:rPr lang="en-IN" dirty="0">
                <a:latin typeface="Perpetua" panose="02020502060401020303" pitchFamily="18" charset="0"/>
              </a:rPr>
              <a:t>String trim( )</a:t>
            </a:r>
          </a:p>
          <a:p>
            <a:pPr marL="0" indent="0" algn="just">
              <a:buNone/>
            </a:pPr>
            <a:r>
              <a:rPr lang="en-IN" dirty="0">
                <a:latin typeface="Perpetua" panose="02020502060401020303" pitchFamily="18" charset="0"/>
              </a:rPr>
              <a:t>Here is an example:</a:t>
            </a:r>
          </a:p>
        </p:txBody>
      </p:sp>
      <p:pic>
        <p:nvPicPr>
          <p:cNvPr id="4" name="Picture 3">
            <a:extLst>
              <a:ext uri="{FF2B5EF4-FFF2-40B4-BE49-F238E27FC236}">
                <a16:creationId xmlns:a16="http://schemas.microsoft.com/office/drawing/2014/main" id="{AC776AF6-07ED-4ED0-8412-0B172870E512}"/>
              </a:ext>
            </a:extLst>
          </p:cNvPr>
          <p:cNvPicPr>
            <a:picLocks noChangeAspect="1"/>
          </p:cNvPicPr>
          <p:nvPr/>
        </p:nvPicPr>
        <p:blipFill>
          <a:blip r:embed="rId2"/>
          <a:stretch>
            <a:fillRect/>
          </a:stretch>
        </p:blipFill>
        <p:spPr>
          <a:xfrm>
            <a:off x="838199" y="3040674"/>
            <a:ext cx="10722325" cy="2642674"/>
          </a:xfrm>
          <a:prstGeom prst="rect">
            <a:avLst/>
          </a:prstGeom>
        </p:spPr>
      </p:pic>
    </p:spTree>
    <p:extLst>
      <p:ext uri="{BB962C8B-B14F-4D97-AF65-F5344CB8AC3E}">
        <p14:creationId xmlns:p14="http://schemas.microsoft.com/office/powerpoint/2010/main" val="2564244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4735-27F5-42E7-BCD3-12BECB471CD0}"/>
              </a:ext>
            </a:extLst>
          </p:cNvPr>
          <p:cNvSpPr>
            <a:spLocks noGrp="1"/>
          </p:cNvSpPr>
          <p:nvPr>
            <p:ph type="title"/>
          </p:nvPr>
        </p:nvSpPr>
        <p:spPr>
          <a:xfrm>
            <a:off x="838200" y="365126"/>
            <a:ext cx="10515600" cy="675884"/>
          </a:xfrm>
        </p:spPr>
        <p:txBody>
          <a:bodyPr>
            <a:normAutofit fontScale="90000"/>
          </a:bodyPr>
          <a:lstStyle/>
          <a:p>
            <a:pPr algn="ctr"/>
            <a:r>
              <a:rPr lang="en-IN" b="1" dirty="0">
                <a:solidFill>
                  <a:srgbClr val="FF0000"/>
                </a:solidFill>
              </a:rPr>
              <a:t>The String Constructors</a:t>
            </a:r>
          </a:p>
        </p:txBody>
      </p:sp>
      <p:sp>
        <p:nvSpPr>
          <p:cNvPr id="3" name="Content Placeholder 2">
            <a:extLst>
              <a:ext uri="{FF2B5EF4-FFF2-40B4-BE49-F238E27FC236}">
                <a16:creationId xmlns:a16="http://schemas.microsoft.com/office/drawing/2014/main" id="{9B7450DA-1E75-44D4-99F4-982E1AF09D78}"/>
              </a:ext>
            </a:extLst>
          </p:cNvPr>
          <p:cNvSpPr>
            <a:spLocks noGrp="1"/>
          </p:cNvSpPr>
          <p:nvPr>
            <p:ph idx="1"/>
          </p:nvPr>
        </p:nvSpPr>
        <p:spPr>
          <a:xfrm>
            <a:off x="379828" y="1690688"/>
            <a:ext cx="11338560" cy="4351338"/>
          </a:xfrm>
        </p:spPr>
        <p:txBody>
          <a:bodyPr>
            <a:normAutofit/>
          </a:bodyPr>
          <a:lstStyle/>
          <a:p>
            <a:pPr marL="0" indent="0" algn="just">
              <a:buNone/>
            </a:pPr>
            <a:r>
              <a:rPr lang="en-US" dirty="0">
                <a:latin typeface="Perpetua" panose="02020502060401020303" pitchFamily="18" charset="0"/>
              </a:rPr>
              <a:t>The </a:t>
            </a:r>
            <a:r>
              <a:rPr lang="en-US" b="1" dirty="0">
                <a:latin typeface="Perpetua" panose="02020502060401020303" pitchFamily="18" charset="0"/>
              </a:rPr>
              <a:t>String </a:t>
            </a:r>
            <a:r>
              <a:rPr lang="en-US" dirty="0">
                <a:latin typeface="Perpetua" panose="02020502060401020303" pitchFamily="18" charset="0"/>
              </a:rPr>
              <a:t>class supports several constructors. To create an empty </a:t>
            </a:r>
            <a:r>
              <a:rPr lang="en-US" b="1" dirty="0">
                <a:latin typeface="Perpetua" panose="02020502060401020303" pitchFamily="18" charset="0"/>
              </a:rPr>
              <a:t>String</a:t>
            </a:r>
            <a:r>
              <a:rPr lang="en-US" dirty="0">
                <a:latin typeface="Perpetua" panose="02020502060401020303" pitchFamily="18" charset="0"/>
              </a:rPr>
              <a:t>, call the </a:t>
            </a:r>
            <a:r>
              <a:rPr lang="en-IN" dirty="0">
                <a:latin typeface="Perpetua" panose="02020502060401020303" pitchFamily="18" charset="0"/>
              </a:rPr>
              <a:t>default constructor. For example, String s = new String();</a:t>
            </a:r>
          </a:p>
          <a:p>
            <a:pPr marL="0" indent="0" algn="just">
              <a:buNone/>
            </a:pPr>
            <a:r>
              <a:rPr lang="en-US" dirty="0">
                <a:latin typeface="Perpetua" panose="02020502060401020303" pitchFamily="18" charset="0"/>
              </a:rPr>
              <a:t>will create an instance of </a:t>
            </a:r>
            <a:r>
              <a:rPr lang="en-US" b="1" dirty="0">
                <a:latin typeface="Perpetua" panose="02020502060401020303" pitchFamily="18" charset="0"/>
              </a:rPr>
              <a:t>String </a:t>
            </a:r>
            <a:r>
              <a:rPr lang="en-US" dirty="0">
                <a:latin typeface="Perpetua" panose="02020502060401020303" pitchFamily="18" charset="0"/>
              </a:rPr>
              <a:t>with no characters in it. Frequently, you will want to create strings that have initial values. The </a:t>
            </a:r>
            <a:r>
              <a:rPr lang="en-US" b="1" dirty="0">
                <a:latin typeface="Perpetua" panose="02020502060401020303" pitchFamily="18" charset="0"/>
              </a:rPr>
              <a:t>String </a:t>
            </a:r>
            <a:r>
              <a:rPr lang="en-US" dirty="0">
                <a:latin typeface="Perpetua" panose="02020502060401020303" pitchFamily="18" charset="0"/>
              </a:rPr>
              <a:t>class provides a variety of constructors to handle this. To create a </a:t>
            </a:r>
            <a:r>
              <a:rPr lang="en-US" b="1" dirty="0">
                <a:latin typeface="Perpetua" panose="02020502060401020303" pitchFamily="18" charset="0"/>
              </a:rPr>
              <a:t>String </a:t>
            </a:r>
            <a:r>
              <a:rPr lang="en-US" dirty="0">
                <a:latin typeface="Perpetua" panose="02020502060401020303" pitchFamily="18" charset="0"/>
              </a:rPr>
              <a:t>initialized by an array of characters, use the constructor shown here:</a:t>
            </a:r>
          </a:p>
          <a:p>
            <a:pPr marL="0" indent="0" algn="just">
              <a:buNone/>
            </a:pPr>
            <a:r>
              <a:rPr lang="en-IN" dirty="0">
                <a:latin typeface="Perpetua" panose="02020502060401020303" pitchFamily="18" charset="0"/>
              </a:rPr>
              <a:t>String(char </a:t>
            </a:r>
            <a:r>
              <a:rPr lang="en-IN" i="1" dirty="0">
                <a:latin typeface="Perpetua" panose="02020502060401020303" pitchFamily="18" charset="0"/>
              </a:rPr>
              <a:t>chars</a:t>
            </a:r>
            <a:r>
              <a:rPr lang="en-IN" dirty="0">
                <a:latin typeface="Perpetua" panose="02020502060401020303" pitchFamily="18" charset="0"/>
              </a:rPr>
              <a:t>[ ])</a:t>
            </a:r>
          </a:p>
          <a:p>
            <a:pPr marL="0" indent="0" algn="just">
              <a:buNone/>
            </a:pPr>
            <a:r>
              <a:rPr lang="en-IN" dirty="0">
                <a:latin typeface="Perpetua" panose="02020502060401020303" pitchFamily="18" charset="0"/>
              </a:rPr>
              <a:t>Here is an example:</a:t>
            </a:r>
          </a:p>
        </p:txBody>
      </p:sp>
      <p:pic>
        <p:nvPicPr>
          <p:cNvPr id="4" name="Picture 3">
            <a:extLst>
              <a:ext uri="{FF2B5EF4-FFF2-40B4-BE49-F238E27FC236}">
                <a16:creationId xmlns:a16="http://schemas.microsoft.com/office/drawing/2014/main" id="{AC4E4C72-CEA4-49FE-BA19-38578FBEF791}"/>
              </a:ext>
            </a:extLst>
          </p:cNvPr>
          <p:cNvPicPr>
            <a:picLocks noChangeAspect="1"/>
          </p:cNvPicPr>
          <p:nvPr/>
        </p:nvPicPr>
        <p:blipFill>
          <a:blip r:embed="rId2"/>
          <a:stretch>
            <a:fillRect/>
          </a:stretch>
        </p:blipFill>
        <p:spPr>
          <a:xfrm>
            <a:off x="1539321" y="5480711"/>
            <a:ext cx="7872653" cy="877886"/>
          </a:xfrm>
          <a:prstGeom prst="rect">
            <a:avLst/>
          </a:prstGeom>
        </p:spPr>
      </p:pic>
    </p:spTree>
    <p:extLst>
      <p:ext uri="{BB962C8B-B14F-4D97-AF65-F5344CB8AC3E}">
        <p14:creationId xmlns:p14="http://schemas.microsoft.com/office/powerpoint/2010/main" val="109767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1D90CF-240A-46D1-9CE7-951B329E8B6D}"/>
              </a:ext>
            </a:extLst>
          </p:cNvPr>
          <p:cNvPicPr>
            <a:picLocks noChangeAspect="1"/>
          </p:cNvPicPr>
          <p:nvPr/>
        </p:nvPicPr>
        <p:blipFill>
          <a:blip r:embed="rId2"/>
          <a:stretch>
            <a:fillRect/>
          </a:stretch>
        </p:blipFill>
        <p:spPr>
          <a:xfrm>
            <a:off x="1205629" y="0"/>
            <a:ext cx="6657716" cy="6858000"/>
          </a:xfrm>
          <a:prstGeom prst="rect">
            <a:avLst/>
          </a:prstGeom>
        </p:spPr>
      </p:pic>
    </p:spTree>
    <p:extLst>
      <p:ext uri="{BB962C8B-B14F-4D97-AF65-F5344CB8AC3E}">
        <p14:creationId xmlns:p14="http://schemas.microsoft.com/office/powerpoint/2010/main" val="2855372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D872F2-A31B-4C97-8FE7-0500CC3CF08F}"/>
              </a:ext>
            </a:extLst>
          </p:cNvPr>
          <p:cNvPicPr>
            <a:picLocks noChangeAspect="1"/>
          </p:cNvPicPr>
          <p:nvPr/>
        </p:nvPicPr>
        <p:blipFill>
          <a:blip r:embed="rId2"/>
          <a:stretch>
            <a:fillRect/>
          </a:stretch>
        </p:blipFill>
        <p:spPr>
          <a:xfrm>
            <a:off x="329442" y="179232"/>
            <a:ext cx="9816857" cy="5571067"/>
          </a:xfrm>
          <a:prstGeom prst="rect">
            <a:avLst/>
          </a:prstGeom>
        </p:spPr>
      </p:pic>
    </p:spTree>
    <p:extLst>
      <p:ext uri="{BB962C8B-B14F-4D97-AF65-F5344CB8AC3E}">
        <p14:creationId xmlns:p14="http://schemas.microsoft.com/office/powerpoint/2010/main" val="103318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B9C74-C74A-4398-BA38-0382CCB51921}"/>
              </a:ext>
            </a:extLst>
          </p:cNvPr>
          <p:cNvPicPr>
            <a:picLocks noChangeAspect="1"/>
          </p:cNvPicPr>
          <p:nvPr/>
        </p:nvPicPr>
        <p:blipFill>
          <a:blip r:embed="rId2"/>
          <a:stretch>
            <a:fillRect/>
          </a:stretch>
        </p:blipFill>
        <p:spPr>
          <a:xfrm>
            <a:off x="169325" y="295641"/>
            <a:ext cx="9571714" cy="6091091"/>
          </a:xfrm>
          <a:prstGeom prst="rect">
            <a:avLst/>
          </a:prstGeom>
        </p:spPr>
      </p:pic>
      <p:pic>
        <p:nvPicPr>
          <p:cNvPr id="5" name="Picture 4">
            <a:extLst>
              <a:ext uri="{FF2B5EF4-FFF2-40B4-BE49-F238E27FC236}">
                <a16:creationId xmlns:a16="http://schemas.microsoft.com/office/drawing/2014/main" id="{39A157E1-8A9B-4B76-B286-EF4CA1A94CFB}"/>
              </a:ext>
            </a:extLst>
          </p:cNvPr>
          <p:cNvPicPr>
            <a:picLocks noChangeAspect="1"/>
          </p:cNvPicPr>
          <p:nvPr/>
        </p:nvPicPr>
        <p:blipFill>
          <a:blip r:embed="rId3"/>
          <a:stretch>
            <a:fillRect/>
          </a:stretch>
        </p:blipFill>
        <p:spPr>
          <a:xfrm>
            <a:off x="9741039" y="3903332"/>
            <a:ext cx="2172832" cy="823865"/>
          </a:xfrm>
          <a:prstGeom prst="rect">
            <a:avLst/>
          </a:prstGeom>
        </p:spPr>
      </p:pic>
    </p:spTree>
    <p:extLst>
      <p:ext uri="{BB962C8B-B14F-4D97-AF65-F5344CB8AC3E}">
        <p14:creationId xmlns:p14="http://schemas.microsoft.com/office/powerpoint/2010/main" val="3848928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C50203-5776-4048-AE5F-72702DCDE256}"/>
              </a:ext>
            </a:extLst>
          </p:cNvPr>
          <p:cNvPicPr>
            <a:picLocks noChangeAspect="1"/>
          </p:cNvPicPr>
          <p:nvPr/>
        </p:nvPicPr>
        <p:blipFill>
          <a:blip r:embed="rId2"/>
          <a:stretch>
            <a:fillRect/>
          </a:stretch>
        </p:blipFill>
        <p:spPr>
          <a:xfrm>
            <a:off x="358066" y="441960"/>
            <a:ext cx="9832207" cy="1555652"/>
          </a:xfrm>
          <a:prstGeom prst="rect">
            <a:avLst/>
          </a:prstGeom>
        </p:spPr>
      </p:pic>
      <p:pic>
        <p:nvPicPr>
          <p:cNvPr id="5" name="Picture 4">
            <a:extLst>
              <a:ext uri="{FF2B5EF4-FFF2-40B4-BE49-F238E27FC236}">
                <a16:creationId xmlns:a16="http://schemas.microsoft.com/office/drawing/2014/main" id="{258A3B7F-14EA-454B-9679-ACA42AD120CA}"/>
              </a:ext>
            </a:extLst>
          </p:cNvPr>
          <p:cNvPicPr>
            <a:picLocks noChangeAspect="1"/>
          </p:cNvPicPr>
          <p:nvPr/>
        </p:nvPicPr>
        <p:blipFill>
          <a:blip r:embed="rId3"/>
          <a:stretch>
            <a:fillRect/>
          </a:stretch>
        </p:blipFill>
        <p:spPr>
          <a:xfrm>
            <a:off x="358066" y="1966469"/>
            <a:ext cx="10452439" cy="1555652"/>
          </a:xfrm>
          <a:prstGeom prst="rect">
            <a:avLst/>
          </a:prstGeom>
        </p:spPr>
      </p:pic>
    </p:spTree>
    <p:extLst>
      <p:ext uri="{BB962C8B-B14F-4D97-AF65-F5344CB8AC3E}">
        <p14:creationId xmlns:p14="http://schemas.microsoft.com/office/powerpoint/2010/main" val="1783908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22B7F-88F0-456D-A955-7D59C859B5FB}"/>
              </a:ext>
            </a:extLst>
          </p:cNvPr>
          <p:cNvPicPr>
            <a:picLocks noChangeAspect="1"/>
          </p:cNvPicPr>
          <p:nvPr/>
        </p:nvPicPr>
        <p:blipFill>
          <a:blip r:embed="rId2"/>
          <a:stretch>
            <a:fillRect/>
          </a:stretch>
        </p:blipFill>
        <p:spPr>
          <a:xfrm>
            <a:off x="643467" y="1384300"/>
            <a:ext cx="10905066" cy="4089398"/>
          </a:xfrm>
          <a:prstGeom prst="rect">
            <a:avLst/>
          </a:prstGeom>
        </p:spPr>
      </p:pic>
    </p:spTree>
    <p:extLst>
      <p:ext uri="{BB962C8B-B14F-4D97-AF65-F5344CB8AC3E}">
        <p14:creationId xmlns:p14="http://schemas.microsoft.com/office/powerpoint/2010/main" val="732088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836F4-E377-424A-AE7E-CF85BF372C2E}"/>
              </a:ext>
            </a:extLst>
          </p:cNvPr>
          <p:cNvPicPr>
            <a:picLocks noChangeAspect="1"/>
          </p:cNvPicPr>
          <p:nvPr/>
        </p:nvPicPr>
        <p:blipFill>
          <a:blip r:embed="rId2"/>
          <a:stretch>
            <a:fillRect/>
          </a:stretch>
        </p:blipFill>
        <p:spPr>
          <a:xfrm>
            <a:off x="643467" y="1016254"/>
            <a:ext cx="10905066" cy="4825490"/>
          </a:xfrm>
          <a:prstGeom prst="rect">
            <a:avLst/>
          </a:prstGeom>
        </p:spPr>
      </p:pic>
    </p:spTree>
    <p:extLst>
      <p:ext uri="{BB962C8B-B14F-4D97-AF65-F5344CB8AC3E}">
        <p14:creationId xmlns:p14="http://schemas.microsoft.com/office/powerpoint/2010/main" val="1958958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FB81-8572-4F85-80C0-B02145295F8D}"/>
              </a:ext>
            </a:extLst>
          </p:cNvPr>
          <p:cNvPicPr>
            <a:picLocks noChangeAspect="1"/>
          </p:cNvPicPr>
          <p:nvPr/>
        </p:nvPicPr>
        <p:blipFill>
          <a:blip r:embed="rId2"/>
          <a:stretch>
            <a:fillRect/>
          </a:stretch>
        </p:blipFill>
        <p:spPr>
          <a:xfrm>
            <a:off x="495944" y="431954"/>
            <a:ext cx="9343176" cy="3883937"/>
          </a:xfrm>
          <a:prstGeom prst="rect">
            <a:avLst/>
          </a:prstGeom>
        </p:spPr>
      </p:pic>
      <p:pic>
        <p:nvPicPr>
          <p:cNvPr id="5" name="Picture 4">
            <a:extLst>
              <a:ext uri="{FF2B5EF4-FFF2-40B4-BE49-F238E27FC236}">
                <a16:creationId xmlns:a16="http://schemas.microsoft.com/office/drawing/2014/main" id="{2514E69B-C192-40D8-9265-EF175FF6A0F1}"/>
              </a:ext>
            </a:extLst>
          </p:cNvPr>
          <p:cNvPicPr>
            <a:picLocks noChangeAspect="1"/>
          </p:cNvPicPr>
          <p:nvPr/>
        </p:nvPicPr>
        <p:blipFill>
          <a:blip r:embed="rId3"/>
          <a:stretch>
            <a:fillRect/>
          </a:stretch>
        </p:blipFill>
        <p:spPr>
          <a:xfrm>
            <a:off x="495944" y="5043162"/>
            <a:ext cx="3223034" cy="1104523"/>
          </a:xfrm>
          <a:prstGeom prst="rect">
            <a:avLst/>
          </a:prstGeom>
        </p:spPr>
      </p:pic>
    </p:spTree>
    <p:extLst>
      <p:ext uri="{BB962C8B-B14F-4D97-AF65-F5344CB8AC3E}">
        <p14:creationId xmlns:p14="http://schemas.microsoft.com/office/powerpoint/2010/main" val="3236360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07C6D-729C-4E3D-8EBF-BCADD4966A29}"/>
              </a:ext>
            </a:extLst>
          </p:cNvPr>
          <p:cNvPicPr>
            <a:picLocks noChangeAspect="1"/>
          </p:cNvPicPr>
          <p:nvPr/>
        </p:nvPicPr>
        <p:blipFill>
          <a:blip r:embed="rId2"/>
          <a:stretch>
            <a:fillRect/>
          </a:stretch>
        </p:blipFill>
        <p:spPr>
          <a:xfrm>
            <a:off x="410915" y="235503"/>
            <a:ext cx="9464605" cy="6459593"/>
          </a:xfrm>
          <a:prstGeom prst="rect">
            <a:avLst/>
          </a:prstGeom>
        </p:spPr>
      </p:pic>
    </p:spTree>
    <p:extLst>
      <p:ext uri="{BB962C8B-B14F-4D97-AF65-F5344CB8AC3E}">
        <p14:creationId xmlns:p14="http://schemas.microsoft.com/office/powerpoint/2010/main" val="4071878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29D85-B6DB-4D41-BCED-AA90F808E4D8}"/>
              </a:ext>
            </a:extLst>
          </p:cNvPr>
          <p:cNvPicPr>
            <a:picLocks noChangeAspect="1"/>
          </p:cNvPicPr>
          <p:nvPr/>
        </p:nvPicPr>
        <p:blipFill>
          <a:blip r:embed="rId2"/>
          <a:stretch>
            <a:fillRect/>
          </a:stretch>
        </p:blipFill>
        <p:spPr>
          <a:xfrm>
            <a:off x="338577" y="321358"/>
            <a:ext cx="10604774" cy="2253029"/>
          </a:xfrm>
          <a:prstGeom prst="rect">
            <a:avLst/>
          </a:prstGeom>
        </p:spPr>
      </p:pic>
      <p:pic>
        <p:nvPicPr>
          <p:cNvPr id="5" name="Picture 4">
            <a:extLst>
              <a:ext uri="{FF2B5EF4-FFF2-40B4-BE49-F238E27FC236}">
                <a16:creationId xmlns:a16="http://schemas.microsoft.com/office/drawing/2014/main" id="{E6DCC28B-A1FF-4855-A910-72C8D64B0F2A}"/>
              </a:ext>
            </a:extLst>
          </p:cNvPr>
          <p:cNvPicPr>
            <a:picLocks noChangeAspect="1"/>
          </p:cNvPicPr>
          <p:nvPr/>
        </p:nvPicPr>
        <p:blipFill>
          <a:blip r:embed="rId3"/>
          <a:stretch>
            <a:fillRect/>
          </a:stretch>
        </p:blipFill>
        <p:spPr>
          <a:xfrm>
            <a:off x="574500" y="2760994"/>
            <a:ext cx="9017251" cy="3277354"/>
          </a:xfrm>
          <a:prstGeom prst="rect">
            <a:avLst/>
          </a:prstGeom>
        </p:spPr>
      </p:pic>
      <p:pic>
        <p:nvPicPr>
          <p:cNvPr id="6" name="Picture 5">
            <a:extLst>
              <a:ext uri="{FF2B5EF4-FFF2-40B4-BE49-F238E27FC236}">
                <a16:creationId xmlns:a16="http://schemas.microsoft.com/office/drawing/2014/main" id="{868014FD-CA00-465A-B1BB-958B88340957}"/>
              </a:ext>
            </a:extLst>
          </p:cNvPr>
          <p:cNvPicPr>
            <a:picLocks noChangeAspect="1"/>
          </p:cNvPicPr>
          <p:nvPr/>
        </p:nvPicPr>
        <p:blipFill>
          <a:blip r:embed="rId4"/>
          <a:stretch>
            <a:fillRect/>
          </a:stretch>
        </p:blipFill>
        <p:spPr>
          <a:xfrm>
            <a:off x="1776661" y="6364626"/>
            <a:ext cx="1871742" cy="317528"/>
          </a:xfrm>
          <a:prstGeom prst="rect">
            <a:avLst/>
          </a:prstGeom>
        </p:spPr>
      </p:pic>
    </p:spTree>
    <p:extLst>
      <p:ext uri="{BB962C8B-B14F-4D97-AF65-F5344CB8AC3E}">
        <p14:creationId xmlns:p14="http://schemas.microsoft.com/office/powerpoint/2010/main" val="530926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1FF60C-3379-4176-8F52-3E6B38D748F7}"/>
              </a:ext>
            </a:extLst>
          </p:cNvPr>
          <p:cNvPicPr>
            <a:picLocks noChangeAspect="1"/>
          </p:cNvPicPr>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135816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37CB2-4F58-41C1-AA41-CBEB378A2547}"/>
              </a:ext>
            </a:extLst>
          </p:cNvPr>
          <p:cNvSpPr>
            <a:spLocks noGrp="1"/>
          </p:cNvSpPr>
          <p:nvPr>
            <p:ph idx="1"/>
          </p:nvPr>
        </p:nvSpPr>
        <p:spPr>
          <a:xfrm>
            <a:off x="838200" y="281354"/>
            <a:ext cx="10515600" cy="5895609"/>
          </a:xfrm>
        </p:spPr>
        <p:txBody>
          <a:bodyPr/>
          <a:lstStyle/>
          <a:p>
            <a:pPr marL="0" indent="0" algn="just">
              <a:buNone/>
            </a:pPr>
            <a:r>
              <a:rPr lang="en-US" dirty="0">
                <a:latin typeface="Perpetua" panose="02020502060401020303" pitchFamily="18" charset="0"/>
              </a:rPr>
              <a:t>You can specify a subrange of a character array as an initializer using the </a:t>
            </a:r>
            <a:r>
              <a:rPr lang="en-IN" dirty="0">
                <a:latin typeface="Perpetua" panose="02020502060401020303" pitchFamily="18" charset="0"/>
              </a:rPr>
              <a:t>following constructor:</a:t>
            </a:r>
          </a:p>
          <a:p>
            <a:pPr marL="0" indent="0" algn="just">
              <a:buNone/>
            </a:pPr>
            <a:r>
              <a:rPr lang="en-IN" dirty="0">
                <a:latin typeface="Perpetua" panose="02020502060401020303" pitchFamily="18" charset="0"/>
              </a:rPr>
              <a:t>String(char </a:t>
            </a:r>
            <a:r>
              <a:rPr lang="en-IN" i="1" dirty="0">
                <a:latin typeface="Perpetua" panose="02020502060401020303" pitchFamily="18" charset="0"/>
              </a:rPr>
              <a:t>chars</a:t>
            </a:r>
            <a:r>
              <a:rPr lang="en-IN" dirty="0">
                <a:latin typeface="Perpetua" panose="02020502060401020303" pitchFamily="18" charset="0"/>
              </a:rPr>
              <a:t>[ ], int </a:t>
            </a:r>
            <a:r>
              <a:rPr lang="en-IN" i="1" dirty="0" err="1">
                <a:latin typeface="Perpetua" panose="02020502060401020303" pitchFamily="18" charset="0"/>
              </a:rPr>
              <a:t>startIndex</a:t>
            </a:r>
            <a:r>
              <a:rPr lang="en-IN" dirty="0">
                <a:latin typeface="Perpetua" panose="02020502060401020303" pitchFamily="18" charset="0"/>
              </a:rPr>
              <a:t>, int </a:t>
            </a:r>
            <a:r>
              <a:rPr lang="en-IN" i="1" dirty="0" err="1">
                <a:latin typeface="Perpetua" panose="02020502060401020303" pitchFamily="18" charset="0"/>
              </a:rPr>
              <a:t>numChars</a:t>
            </a:r>
            <a:r>
              <a:rPr lang="en-IN" dirty="0">
                <a:latin typeface="Perpetua" panose="02020502060401020303" pitchFamily="18" charset="0"/>
              </a:rPr>
              <a:t>)</a:t>
            </a:r>
          </a:p>
          <a:p>
            <a:pPr marL="0" indent="0" algn="just">
              <a:buNone/>
            </a:pPr>
            <a:r>
              <a:rPr lang="en-US" dirty="0">
                <a:latin typeface="Perpetua" panose="02020502060401020303" pitchFamily="18" charset="0"/>
              </a:rPr>
              <a:t>Here, </a:t>
            </a:r>
            <a:r>
              <a:rPr lang="en-US" i="1" dirty="0" err="1">
                <a:latin typeface="Perpetua" panose="02020502060401020303" pitchFamily="18" charset="0"/>
              </a:rPr>
              <a:t>startIndex</a:t>
            </a:r>
            <a:r>
              <a:rPr lang="en-US" i="1" dirty="0">
                <a:latin typeface="Perpetua" panose="02020502060401020303" pitchFamily="18" charset="0"/>
              </a:rPr>
              <a:t> </a:t>
            </a:r>
            <a:r>
              <a:rPr lang="en-US" dirty="0">
                <a:latin typeface="Perpetua" panose="02020502060401020303" pitchFamily="18" charset="0"/>
              </a:rPr>
              <a:t>specifies the index at which the subrange begins, and </a:t>
            </a:r>
            <a:r>
              <a:rPr lang="en-US" i="1" dirty="0" err="1">
                <a:latin typeface="Perpetua" panose="02020502060401020303" pitchFamily="18" charset="0"/>
              </a:rPr>
              <a:t>numChars</a:t>
            </a:r>
            <a:r>
              <a:rPr lang="en-US" i="1" dirty="0">
                <a:latin typeface="Perpetua" panose="02020502060401020303" pitchFamily="18" charset="0"/>
              </a:rPr>
              <a:t> </a:t>
            </a:r>
            <a:r>
              <a:rPr lang="en-US" dirty="0">
                <a:latin typeface="Perpetua" panose="02020502060401020303" pitchFamily="18" charset="0"/>
              </a:rPr>
              <a:t>specifies the number of characters to use. Here is an example:</a:t>
            </a:r>
          </a:p>
          <a:p>
            <a:pPr marL="0" indent="0" algn="just">
              <a:buNone/>
            </a:pPr>
            <a:endParaRPr lang="en-IN" dirty="0">
              <a:latin typeface="Perpetua" panose="02020502060401020303" pitchFamily="18" charset="0"/>
            </a:endParaRPr>
          </a:p>
        </p:txBody>
      </p:sp>
      <p:pic>
        <p:nvPicPr>
          <p:cNvPr id="4" name="Picture 3">
            <a:extLst>
              <a:ext uri="{FF2B5EF4-FFF2-40B4-BE49-F238E27FC236}">
                <a16:creationId xmlns:a16="http://schemas.microsoft.com/office/drawing/2014/main" id="{FEA39405-02EC-48C1-AD7C-7D881FE09EB8}"/>
              </a:ext>
            </a:extLst>
          </p:cNvPr>
          <p:cNvPicPr>
            <a:picLocks noChangeAspect="1"/>
          </p:cNvPicPr>
          <p:nvPr/>
        </p:nvPicPr>
        <p:blipFill>
          <a:blip r:embed="rId2"/>
          <a:stretch>
            <a:fillRect/>
          </a:stretch>
        </p:blipFill>
        <p:spPr>
          <a:xfrm>
            <a:off x="1013523" y="2667843"/>
            <a:ext cx="9968699" cy="761157"/>
          </a:xfrm>
          <a:prstGeom prst="rect">
            <a:avLst/>
          </a:prstGeom>
        </p:spPr>
      </p:pic>
    </p:spTree>
    <p:extLst>
      <p:ext uri="{BB962C8B-B14F-4D97-AF65-F5344CB8AC3E}">
        <p14:creationId xmlns:p14="http://schemas.microsoft.com/office/powerpoint/2010/main" val="1450027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2CB43-7D07-4AAD-9D53-8EBEBD4ACC9B}"/>
              </a:ext>
            </a:extLst>
          </p:cNvPr>
          <p:cNvPicPr>
            <a:picLocks noChangeAspect="1"/>
          </p:cNvPicPr>
          <p:nvPr/>
        </p:nvPicPr>
        <p:blipFill>
          <a:blip r:embed="rId2"/>
          <a:stretch>
            <a:fillRect/>
          </a:stretch>
        </p:blipFill>
        <p:spPr>
          <a:xfrm>
            <a:off x="516975" y="437317"/>
            <a:ext cx="9711464" cy="2991683"/>
          </a:xfrm>
          <a:prstGeom prst="rect">
            <a:avLst/>
          </a:prstGeom>
        </p:spPr>
      </p:pic>
      <p:pic>
        <p:nvPicPr>
          <p:cNvPr id="5" name="Picture 4">
            <a:extLst>
              <a:ext uri="{FF2B5EF4-FFF2-40B4-BE49-F238E27FC236}">
                <a16:creationId xmlns:a16="http://schemas.microsoft.com/office/drawing/2014/main" id="{95B5FB01-6D74-4F14-953D-569875EF5AB3}"/>
              </a:ext>
            </a:extLst>
          </p:cNvPr>
          <p:cNvPicPr>
            <a:picLocks noChangeAspect="1"/>
          </p:cNvPicPr>
          <p:nvPr/>
        </p:nvPicPr>
        <p:blipFill>
          <a:blip r:embed="rId3"/>
          <a:stretch>
            <a:fillRect/>
          </a:stretch>
        </p:blipFill>
        <p:spPr>
          <a:xfrm>
            <a:off x="516975" y="3849428"/>
            <a:ext cx="3825906" cy="370879"/>
          </a:xfrm>
          <a:prstGeom prst="rect">
            <a:avLst/>
          </a:prstGeom>
        </p:spPr>
      </p:pic>
    </p:spTree>
    <p:extLst>
      <p:ext uri="{BB962C8B-B14F-4D97-AF65-F5344CB8AC3E}">
        <p14:creationId xmlns:p14="http://schemas.microsoft.com/office/powerpoint/2010/main" val="2888833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7C20E0-94CA-4046-8BC9-C3C431309E96}"/>
              </a:ext>
            </a:extLst>
          </p:cNvPr>
          <p:cNvPicPr>
            <a:picLocks noChangeAspect="1"/>
          </p:cNvPicPr>
          <p:nvPr/>
        </p:nvPicPr>
        <p:blipFill>
          <a:blip r:embed="rId2"/>
          <a:stretch>
            <a:fillRect/>
          </a:stretch>
        </p:blipFill>
        <p:spPr>
          <a:xfrm>
            <a:off x="2116666" y="643466"/>
            <a:ext cx="7958668" cy="5571067"/>
          </a:xfrm>
          <a:prstGeom prst="rect">
            <a:avLst/>
          </a:prstGeom>
        </p:spPr>
      </p:pic>
    </p:spTree>
    <p:extLst>
      <p:ext uri="{BB962C8B-B14F-4D97-AF65-F5344CB8AC3E}">
        <p14:creationId xmlns:p14="http://schemas.microsoft.com/office/powerpoint/2010/main" val="3079285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FE5AA1-DD7B-46B0-8B20-3999EE980362}"/>
              </a:ext>
            </a:extLst>
          </p:cNvPr>
          <p:cNvPicPr>
            <a:picLocks noChangeAspect="1"/>
          </p:cNvPicPr>
          <p:nvPr/>
        </p:nvPicPr>
        <p:blipFill>
          <a:blip r:embed="rId2"/>
          <a:stretch>
            <a:fillRect/>
          </a:stretch>
        </p:blipFill>
        <p:spPr>
          <a:xfrm>
            <a:off x="429210" y="213203"/>
            <a:ext cx="7861771" cy="1904781"/>
          </a:xfrm>
          <a:prstGeom prst="rect">
            <a:avLst/>
          </a:prstGeom>
        </p:spPr>
      </p:pic>
      <p:pic>
        <p:nvPicPr>
          <p:cNvPr id="5" name="Picture 4">
            <a:extLst>
              <a:ext uri="{FF2B5EF4-FFF2-40B4-BE49-F238E27FC236}">
                <a16:creationId xmlns:a16="http://schemas.microsoft.com/office/drawing/2014/main" id="{E4146267-3684-4BF5-ADC6-B0F0634836A8}"/>
              </a:ext>
            </a:extLst>
          </p:cNvPr>
          <p:cNvPicPr>
            <a:picLocks noChangeAspect="1"/>
          </p:cNvPicPr>
          <p:nvPr/>
        </p:nvPicPr>
        <p:blipFill>
          <a:blip r:embed="rId3"/>
          <a:stretch>
            <a:fillRect/>
          </a:stretch>
        </p:blipFill>
        <p:spPr>
          <a:xfrm>
            <a:off x="302601" y="2117984"/>
            <a:ext cx="7861771" cy="4634925"/>
          </a:xfrm>
          <a:prstGeom prst="rect">
            <a:avLst/>
          </a:prstGeom>
        </p:spPr>
      </p:pic>
      <p:pic>
        <p:nvPicPr>
          <p:cNvPr id="6" name="Picture 5">
            <a:extLst>
              <a:ext uri="{FF2B5EF4-FFF2-40B4-BE49-F238E27FC236}">
                <a16:creationId xmlns:a16="http://schemas.microsoft.com/office/drawing/2014/main" id="{ED372809-D96A-40BD-8B53-3BDF63301FC9}"/>
              </a:ext>
            </a:extLst>
          </p:cNvPr>
          <p:cNvPicPr>
            <a:picLocks noChangeAspect="1"/>
          </p:cNvPicPr>
          <p:nvPr/>
        </p:nvPicPr>
        <p:blipFill>
          <a:blip r:embed="rId4"/>
          <a:stretch>
            <a:fillRect/>
          </a:stretch>
        </p:blipFill>
        <p:spPr>
          <a:xfrm>
            <a:off x="6983750" y="5477590"/>
            <a:ext cx="4744016" cy="488887"/>
          </a:xfrm>
          <a:prstGeom prst="rect">
            <a:avLst/>
          </a:prstGeom>
        </p:spPr>
      </p:pic>
    </p:spTree>
    <p:extLst>
      <p:ext uri="{BB962C8B-B14F-4D97-AF65-F5344CB8AC3E}">
        <p14:creationId xmlns:p14="http://schemas.microsoft.com/office/powerpoint/2010/main" val="2143000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31E06-2402-4C18-9758-3C8B26F955B9}"/>
              </a:ext>
            </a:extLst>
          </p:cNvPr>
          <p:cNvPicPr>
            <a:picLocks noChangeAspect="1"/>
          </p:cNvPicPr>
          <p:nvPr/>
        </p:nvPicPr>
        <p:blipFill>
          <a:blip r:embed="rId2"/>
          <a:stretch>
            <a:fillRect/>
          </a:stretch>
        </p:blipFill>
        <p:spPr>
          <a:xfrm>
            <a:off x="205886" y="412652"/>
            <a:ext cx="9368078" cy="3016347"/>
          </a:xfrm>
          <a:prstGeom prst="rect">
            <a:avLst/>
          </a:prstGeom>
        </p:spPr>
      </p:pic>
      <p:pic>
        <p:nvPicPr>
          <p:cNvPr id="5" name="Picture 4">
            <a:extLst>
              <a:ext uri="{FF2B5EF4-FFF2-40B4-BE49-F238E27FC236}">
                <a16:creationId xmlns:a16="http://schemas.microsoft.com/office/drawing/2014/main" id="{0C352764-BB81-4DF0-9087-F82737A3F7F8}"/>
              </a:ext>
            </a:extLst>
          </p:cNvPr>
          <p:cNvPicPr>
            <a:picLocks noChangeAspect="1"/>
          </p:cNvPicPr>
          <p:nvPr/>
        </p:nvPicPr>
        <p:blipFill>
          <a:blip r:embed="rId3"/>
          <a:stretch>
            <a:fillRect/>
          </a:stretch>
        </p:blipFill>
        <p:spPr>
          <a:xfrm>
            <a:off x="590658" y="3428999"/>
            <a:ext cx="8872396" cy="2661719"/>
          </a:xfrm>
          <a:prstGeom prst="rect">
            <a:avLst/>
          </a:prstGeom>
        </p:spPr>
      </p:pic>
      <p:pic>
        <p:nvPicPr>
          <p:cNvPr id="6" name="Picture 5">
            <a:extLst>
              <a:ext uri="{FF2B5EF4-FFF2-40B4-BE49-F238E27FC236}">
                <a16:creationId xmlns:a16="http://schemas.microsoft.com/office/drawing/2014/main" id="{AB551E02-21A2-419C-94BD-A3C652FB82D6}"/>
              </a:ext>
            </a:extLst>
          </p:cNvPr>
          <p:cNvPicPr>
            <a:picLocks noChangeAspect="1"/>
          </p:cNvPicPr>
          <p:nvPr/>
        </p:nvPicPr>
        <p:blipFill>
          <a:blip r:embed="rId4"/>
          <a:stretch>
            <a:fillRect/>
          </a:stretch>
        </p:blipFill>
        <p:spPr>
          <a:xfrm>
            <a:off x="5777875" y="6271762"/>
            <a:ext cx="4744016" cy="226337"/>
          </a:xfrm>
          <a:prstGeom prst="rect">
            <a:avLst/>
          </a:prstGeom>
        </p:spPr>
      </p:pic>
    </p:spTree>
    <p:extLst>
      <p:ext uri="{BB962C8B-B14F-4D97-AF65-F5344CB8AC3E}">
        <p14:creationId xmlns:p14="http://schemas.microsoft.com/office/powerpoint/2010/main" val="1101871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1CA9A-F336-4829-A062-9C21FE2680B6}"/>
              </a:ext>
            </a:extLst>
          </p:cNvPr>
          <p:cNvPicPr>
            <a:picLocks noChangeAspect="1"/>
          </p:cNvPicPr>
          <p:nvPr/>
        </p:nvPicPr>
        <p:blipFill>
          <a:blip r:embed="rId2"/>
          <a:stretch>
            <a:fillRect/>
          </a:stretch>
        </p:blipFill>
        <p:spPr>
          <a:xfrm>
            <a:off x="643467" y="1302512"/>
            <a:ext cx="10905066" cy="4252974"/>
          </a:xfrm>
          <a:prstGeom prst="rect">
            <a:avLst/>
          </a:prstGeom>
        </p:spPr>
      </p:pic>
    </p:spTree>
    <p:extLst>
      <p:ext uri="{BB962C8B-B14F-4D97-AF65-F5344CB8AC3E}">
        <p14:creationId xmlns:p14="http://schemas.microsoft.com/office/powerpoint/2010/main" val="214962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6D9EF-75E4-45A4-80C0-CB302EBA917F}"/>
              </a:ext>
            </a:extLst>
          </p:cNvPr>
          <p:cNvPicPr>
            <a:picLocks noChangeAspect="1"/>
          </p:cNvPicPr>
          <p:nvPr/>
        </p:nvPicPr>
        <p:blipFill>
          <a:blip r:embed="rId2"/>
          <a:stretch>
            <a:fillRect/>
          </a:stretch>
        </p:blipFill>
        <p:spPr>
          <a:xfrm>
            <a:off x="643467" y="648824"/>
            <a:ext cx="10905066" cy="5560351"/>
          </a:xfrm>
          <a:prstGeom prst="rect">
            <a:avLst/>
          </a:prstGeom>
        </p:spPr>
      </p:pic>
    </p:spTree>
    <p:extLst>
      <p:ext uri="{BB962C8B-B14F-4D97-AF65-F5344CB8AC3E}">
        <p14:creationId xmlns:p14="http://schemas.microsoft.com/office/powerpoint/2010/main" val="339250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D737A8-96CA-4C40-9730-98DE0CC9109A}"/>
              </a:ext>
            </a:extLst>
          </p:cNvPr>
          <p:cNvPicPr>
            <a:picLocks noChangeAspect="1"/>
          </p:cNvPicPr>
          <p:nvPr/>
        </p:nvPicPr>
        <p:blipFill>
          <a:blip r:embed="rId2"/>
          <a:stretch>
            <a:fillRect/>
          </a:stretch>
        </p:blipFill>
        <p:spPr>
          <a:xfrm>
            <a:off x="643467" y="660574"/>
            <a:ext cx="10905066" cy="5536850"/>
          </a:xfrm>
          <a:prstGeom prst="rect">
            <a:avLst/>
          </a:prstGeom>
        </p:spPr>
      </p:pic>
    </p:spTree>
    <p:extLst>
      <p:ext uri="{BB962C8B-B14F-4D97-AF65-F5344CB8AC3E}">
        <p14:creationId xmlns:p14="http://schemas.microsoft.com/office/powerpoint/2010/main" val="366673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EA7F-56C0-41F2-9C36-9745D82A5A8F}"/>
              </a:ext>
            </a:extLst>
          </p:cNvPr>
          <p:cNvSpPr>
            <a:spLocks noGrp="1"/>
          </p:cNvSpPr>
          <p:nvPr>
            <p:ph type="title"/>
          </p:nvPr>
        </p:nvSpPr>
        <p:spPr>
          <a:xfrm>
            <a:off x="838200" y="365126"/>
            <a:ext cx="10515600" cy="689952"/>
          </a:xfrm>
        </p:spPr>
        <p:txBody>
          <a:bodyPr>
            <a:normAutofit fontScale="90000"/>
          </a:bodyPr>
          <a:lstStyle/>
          <a:p>
            <a:pPr algn="ctr"/>
            <a:r>
              <a:rPr lang="en-IN" b="1" dirty="0">
                <a:solidFill>
                  <a:srgbClr val="FF0000"/>
                </a:solidFill>
              </a:rPr>
              <a:t>String Length</a:t>
            </a:r>
            <a:endParaRPr lang="en-IN" dirty="0">
              <a:solidFill>
                <a:srgbClr val="FF0000"/>
              </a:solidFill>
            </a:endParaRPr>
          </a:p>
        </p:txBody>
      </p:sp>
      <p:sp>
        <p:nvSpPr>
          <p:cNvPr id="3" name="Content Placeholder 2">
            <a:extLst>
              <a:ext uri="{FF2B5EF4-FFF2-40B4-BE49-F238E27FC236}">
                <a16:creationId xmlns:a16="http://schemas.microsoft.com/office/drawing/2014/main" id="{0B82D0C8-EBA1-43D7-9233-35E3DDC4E131}"/>
              </a:ext>
            </a:extLst>
          </p:cNvPr>
          <p:cNvSpPr>
            <a:spLocks noGrp="1"/>
          </p:cNvSpPr>
          <p:nvPr>
            <p:ph idx="1"/>
          </p:nvPr>
        </p:nvSpPr>
        <p:spPr/>
        <p:txBody>
          <a:bodyPr/>
          <a:lstStyle/>
          <a:p>
            <a:pPr marL="0" indent="0" algn="just">
              <a:buNone/>
            </a:pPr>
            <a:r>
              <a:rPr lang="en-US" dirty="0">
                <a:latin typeface="Perpetua" panose="02020502060401020303" pitchFamily="18" charset="0"/>
              </a:rPr>
              <a:t>The length of a string is the number of characters that it contains. To obtain this</a:t>
            </a:r>
          </a:p>
          <a:p>
            <a:pPr marL="0" indent="0" algn="just">
              <a:buNone/>
            </a:pPr>
            <a:r>
              <a:rPr lang="en-US" dirty="0">
                <a:latin typeface="Perpetua" panose="02020502060401020303" pitchFamily="18" charset="0"/>
              </a:rPr>
              <a:t>value, call the </a:t>
            </a:r>
            <a:r>
              <a:rPr lang="en-US" b="1" dirty="0">
                <a:latin typeface="Perpetua" panose="02020502060401020303" pitchFamily="18" charset="0"/>
              </a:rPr>
              <a:t>length( ) </a:t>
            </a:r>
            <a:r>
              <a:rPr lang="en-US" dirty="0">
                <a:latin typeface="Perpetua" panose="02020502060401020303" pitchFamily="18" charset="0"/>
              </a:rPr>
              <a:t>method, shown here:</a:t>
            </a:r>
          </a:p>
          <a:p>
            <a:pPr marL="0" indent="0" algn="just">
              <a:buNone/>
            </a:pPr>
            <a:r>
              <a:rPr lang="en-IN" dirty="0">
                <a:latin typeface="Perpetua" panose="02020502060401020303" pitchFamily="18" charset="0"/>
              </a:rPr>
              <a:t>int length( )</a:t>
            </a:r>
          </a:p>
          <a:p>
            <a:pPr marL="0" indent="0" algn="just">
              <a:buNone/>
            </a:pPr>
            <a:r>
              <a:rPr lang="en-US" dirty="0">
                <a:latin typeface="Perpetua" panose="02020502060401020303" pitchFamily="18" charset="0"/>
              </a:rPr>
              <a:t>The following fragment prints "3", since there are three characters in the string </a:t>
            </a:r>
            <a:r>
              <a:rPr lang="en-US" b="1" dirty="0">
                <a:latin typeface="Perpetua" panose="02020502060401020303" pitchFamily="18" charset="0"/>
              </a:rPr>
              <a:t>s</a:t>
            </a:r>
            <a:r>
              <a:rPr lang="en-US" dirty="0">
                <a:latin typeface="Perpetua" panose="02020502060401020303" pitchFamily="18" charset="0"/>
              </a:rPr>
              <a:t>:</a:t>
            </a:r>
            <a:endParaRPr lang="en-IN" dirty="0">
              <a:latin typeface="Perpetua" panose="02020502060401020303" pitchFamily="18" charset="0"/>
            </a:endParaRPr>
          </a:p>
        </p:txBody>
      </p:sp>
      <p:pic>
        <p:nvPicPr>
          <p:cNvPr id="4" name="Picture 3">
            <a:extLst>
              <a:ext uri="{FF2B5EF4-FFF2-40B4-BE49-F238E27FC236}">
                <a16:creationId xmlns:a16="http://schemas.microsoft.com/office/drawing/2014/main" id="{594258E7-4411-47B2-9C1B-5BF115478CAD}"/>
              </a:ext>
            </a:extLst>
          </p:cNvPr>
          <p:cNvPicPr>
            <a:picLocks noChangeAspect="1"/>
          </p:cNvPicPr>
          <p:nvPr/>
        </p:nvPicPr>
        <p:blipFill>
          <a:blip r:embed="rId2"/>
          <a:stretch>
            <a:fillRect/>
          </a:stretch>
        </p:blipFill>
        <p:spPr>
          <a:xfrm>
            <a:off x="1238858" y="4499676"/>
            <a:ext cx="9714284" cy="1677287"/>
          </a:xfrm>
          <a:prstGeom prst="rect">
            <a:avLst/>
          </a:prstGeom>
        </p:spPr>
      </p:pic>
    </p:spTree>
    <p:extLst>
      <p:ext uri="{BB962C8B-B14F-4D97-AF65-F5344CB8AC3E}">
        <p14:creationId xmlns:p14="http://schemas.microsoft.com/office/powerpoint/2010/main" val="99001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9229-E2AB-4A10-A66B-124E048A9625}"/>
              </a:ext>
            </a:extLst>
          </p:cNvPr>
          <p:cNvSpPr>
            <a:spLocks noGrp="1"/>
          </p:cNvSpPr>
          <p:nvPr>
            <p:ph type="title"/>
          </p:nvPr>
        </p:nvSpPr>
        <p:spPr>
          <a:xfrm>
            <a:off x="838200" y="365126"/>
            <a:ext cx="10515600" cy="704020"/>
          </a:xfrm>
        </p:spPr>
        <p:txBody>
          <a:bodyPr/>
          <a:lstStyle/>
          <a:p>
            <a:pPr algn="ctr"/>
            <a:r>
              <a:rPr lang="en-IN" b="1" dirty="0">
                <a:solidFill>
                  <a:srgbClr val="FF0000"/>
                </a:solidFill>
              </a:rPr>
              <a:t>Special String Operations</a:t>
            </a:r>
            <a:endParaRPr lang="en-IN" dirty="0">
              <a:solidFill>
                <a:srgbClr val="FF0000"/>
              </a:solidFill>
            </a:endParaRPr>
          </a:p>
        </p:txBody>
      </p:sp>
      <p:sp>
        <p:nvSpPr>
          <p:cNvPr id="3" name="Content Placeholder 2">
            <a:extLst>
              <a:ext uri="{FF2B5EF4-FFF2-40B4-BE49-F238E27FC236}">
                <a16:creationId xmlns:a16="http://schemas.microsoft.com/office/drawing/2014/main" id="{4F821ED1-EF89-49B2-A5F0-A9E494B076C0}"/>
              </a:ext>
            </a:extLst>
          </p:cNvPr>
          <p:cNvSpPr>
            <a:spLocks noGrp="1"/>
          </p:cNvSpPr>
          <p:nvPr>
            <p:ph idx="1"/>
          </p:nvPr>
        </p:nvSpPr>
        <p:spPr>
          <a:xfrm>
            <a:off x="365760" y="1253331"/>
            <a:ext cx="11521440" cy="4351338"/>
          </a:xfrm>
        </p:spPr>
        <p:txBody>
          <a:bodyPr>
            <a:normAutofit/>
          </a:bodyPr>
          <a:lstStyle/>
          <a:p>
            <a:pPr marL="0" indent="0" algn="just">
              <a:buNone/>
            </a:pPr>
            <a:r>
              <a:rPr lang="en-US" dirty="0">
                <a:latin typeface="Perpetua" panose="02020502060401020303" pitchFamily="18" charset="0"/>
              </a:rPr>
              <a:t>Because strings are a common and important part of programming, Java has added special support for several string operations within the syntax of the language. These operations include the automatic creation of new </a:t>
            </a:r>
            <a:r>
              <a:rPr lang="en-US" b="1" dirty="0">
                <a:latin typeface="Perpetua" panose="02020502060401020303" pitchFamily="18" charset="0"/>
              </a:rPr>
              <a:t>String </a:t>
            </a:r>
            <a:r>
              <a:rPr lang="en-US" dirty="0">
                <a:latin typeface="Perpetua" panose="02020502060401020303" pitchFamily="18" charset="0"/>
              </a:rPr>
              <a:t>instances from string literals, concatenation of multiple </a:t>
            </a:r>
            <a:r>
              <a:rPr lang="en-US" b="1" dirty="0">
                <a:latin typeface="Perpetua" panose="02020502060401020303" pitchFamily="18" charset="0"/>
              </a:rPr>
              <a:t>String </a:t>
            </a:r>
            <a:r>
              <a:rPr lang="en-US" dirty="0">
                <a:latin typeface="Perpetua" panose="02020502060401020303" pitchFamily="18" charset="0"/>
              </a:rPr>
              <a:t>objects by use of the </a:t>
            </a:r>
            <a:r>
              <a:rPr lang="en-US" b="1" dirty="0">
                <a:latin typeface="Perpetua" panose="02020502060401020303" pitchFamily="18" charset="0"/>
              </a:rPr>
              <a:t>+ </a:t>
            </a:r>
            <a:r>
              <a:rPr lang="en-US" dirty="0">
                <a:latin typeface="Perpetua" panose="02020502060401020303" pitchFamily="18" charset="0"/>
              </a:rPr>
              <a:t>operator, and the conversion of other data types to a string representation. There are explicit methods available to perform all of these functions, but Java does them automatically as a convenience for the programmer and to add clarity.</a:t>
            </a:r>
            <a:endParaRPr lang="en-IN" dirty="0">
              <a:latin typeface="Perpetua" panose="02020502060401020303" pitchFamily="18" charset="0"/>
            </a:endParaRPr>
          </a:p>
        </p:txBody>
      </p:sp>
    </p:spTree>
    <p:extLst>
      <p:ext uri="{BB962C8B-B14F-4D97-AF65-F5344CB8AC3E}">
        <p14:creationId xmlns:p14="http://schemas.microsoft.com/office/powerpoint/2010/main" val="3570207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1057</Words>
  <Application>Microsoft Office PowerPoint</Application>
  <PresentationFormat>Widescreen</PresentationFormat>
  <Paragraphs>40</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Perpetua</vt:lpstr>
      <vt:lpstr>Office Theme</vt:lpstr>
      <vt:lpstr>String Handling</vt:lpstr>
      <vt:lpstr>PowerPoint Presentation</vt:lpstr>
      <vt:lpstr>PowerPoint Presentation</vt:lpstr>
      <vt:lpstr>The String Constructors</vt:lpstr>
      <vt:lpstr>PowerPoint Presentation</vt:lpstr>
      <vt:lpstr>PowerPoint Presentation</vt:lpstr>
      <vt:lpstr>PowerPoint Presentation</vt:lpstr>
      <vt:lpstr>String Length</vt:lpstr>
      <vt:lpstr>Special String Operations</vt:lpstr>
      <vt:lpstr>String Literals</vt:lpstr>
      <vt:lpstr>String Concatenation</vt:lpstr>
      <vt:lpstr>PowerPoint Presentation</vt:lpstr>
      <vt:lpstr>String Conversion and toString( )</vt:lpstr>
      <vt:lpstr>PowerPoint Presentation</vt:lpstr>
      <vt:lpstr>PowerPoint Presentation</vt:lpstr>
      <vt:lpstr>Character Extraction</vt:lpstr>
      <vt:lpstr>PowerPoint Presentation</vt:lpstr>
      <vt:lpstr>PowerPoint Presentation</vt:lpstr>
      <vt:lpstr>PowerPoint Presentation</vt:lpstr>
      <vt:lpstr>PowerPoint Presentation</vt:lpstr>
      <vt:lpstr>String 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String Handling</dc:title>
  <dc:creator>Abhishek Rao</dc:creator>
  <cp:lastModifiedBy>Abhishek Rao</cp:lastModifiedBy>
  <cp:revision>10</cp:revision>
  <dcterms:created xsi:type="dcterms:W3CDTF">2021-06-16T15:31:08Z</dcterms:created>
  <dcterms:modified xsi:type="dcterms:W3CDTF">2021-06-23T17:39:33Z</dcterms:modified>
</cp:coreProperties>
</file>